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comments/comment61.xml" ContentType="application/vnd.openxmlformats-officedocument.presentationml.comments+xml"/>
  <Override PartName="/ppt/comments/comment62.xml" ContentType="application/vnd.openxmlformats-officedocument.presentationml.comments+xml"/>
  <Override PartName="/ppt/comments/comment63.xml" ContentType="application/vnd.openxmlformats-officedocument.presentationml.comments+xml"/>
  <Override PartName="/ppt/comments/comment64.xml" ContentType="application/vnd.openxmlformats-officedocument.presentationml.comments+xml"/>
  <Override PartName="/ppt/comments/comment65.xml" ContentType="application/vnd.openxmlformats-officedocument.presentationml.comments+xml"/>
  <Override PartName="/ppt/comments/comment66.xml" ContentType="application/vnd.openxmlformats-officedocument.presentationml.comments+xml"/>
  <Override PartName="/ppt/comments/comment67.xml" ContentType="application/vnd.openxmlformats-officedocument.presentationml.comments+xml"/>
  <Override PartName="/ppt/comments/comment68.xml" ContentType="application/vnd.openxmlformats-officedocument.presentationml.comments+xml"/>
  <Override PartName="/ppt/comments/comment69.xml" ContentType="application/vnd.openxmlformats-officedocument.presentationml.comments+xml"/>
  <Override PartName="/ppt/comments/comment70.xml" ContentType="application/vnd.openxmlformats-officedocument.presentationml.comments+xml"/>
  <Override PartName="/ppt/comments/comment71.xml" ContentType="application/vnd.openxmlformats-officedocument.presentationml.comments+xml"/>
  <Override PartName="/ppt/comments/comment72.xml" ContentType="application/vnd.openxmlformats-officedocument.presentationml.comments+xml"/>
  <Override PartName="/ppt/comments/comment73.xml" ContentType="application/vnd.openxmlformats-officedocument.presentationml.comments+xml"/>
  <Override PartName="/ppt/comments/comment74.xml" ContentType="application/vnd.openxmlformats-officedocument.presentationml.comments+xml"/>
  <Override PartName="/ppt/comments/comment75.xml" ContentType="application/vnd.openxmlformats-officedocument.presentationml.comments+xml"/>
  <Override PartName="/ppt/comments/comment76.xml" ContentType="application/vnd.openxmlformats-officedocument.presentationml.comments+xml"/>
  <Override PartName="/ppt/comments/comment77.xml" ContentType="application/vnd.openxmlformats-officedocument.presentationml.comments+xml"/>
  <Override PartName="/ppt/comments/comment78.xml" ContentType="application/vnd.openxmlformats-officedocument.presentationml.comments+xml"/>
  <Override PartName="/ppt/comments/comment79.xml" ContentType="application/vnd.openxmlformats-officedocument.presentationml.comments+xml"/>
  <Override PartName="/ppt/comments/comment80.xml" ContentType="application/vnd.openxmlformats-officedocument.presentationml.comments+xml"/>
  <Override PartName="/ppt/comments/comment81.xml" ContentType="application/vnd.openxmlformats-officedocument.presentationml.comments+xml"/>
  <Override PartName="/ppt/comments/comment82.xml" ContentType="application/vnd.openxmlformats-officedocument.presentationml.comments+xml"/>
  <Override PartName="/ppt/comments/comment83.xml" ContentType="application/vnd.openxmlformats-officedocument.presentationml.comments+xml"/>
  <Override PartName="/ppt/comments/comment84.xml" ContentType="application/vnd.openxmlformats-officedocument.presentationml.comments+xml"/>
  <Override PartName="/ppt/comments/comment85.xml" ContentType="application/vnd.openxmlformats-officedocument.presentationml.comments+xml"/>
  <Override PartName="/ppt/comments/comment86.xml" ContentType="application/vnd.openxmlformats-officedocument.presentationml.comments+xml"/>
  <Override PartName="/ppt/comments/comment87.xml" ContentType="application/vnd.openxmlformats-officedocument.presentationml.comments+xml"/>
  <Override PartName="/ppt/comments/comment88.xml" ContentType="application/vnd.openxmlformats-officedocument.presentationml.comments+xml"/>
  <Override PartName="/ppt/comments/comment89.xml" ContentType="application/vnd.openxmlformats-officedocument.presentationml.comments+xml"/>
  <Override PartName="/ppt/comments/comment90.xml" ContentType="application/vnd.openxmlformats-officedocument.presentationml.comments+xml"/>
  <Override PartName="/ppt/comments/comment91.xml" ContentType="application/vnd.openxmlformats-officedocument.presentationml.comments+xml"/>
  <Override PartName="/ppt/comments/comment92.xml" ContentType="application/vnd.openxmlformats-officedocument.presentationml.comments+xml"/>
  <Override PartName="/ppt/comments/comment93.xml" ContentType="application/vnd.openxmlformats-officedocument.presentationml.comments+xml"/>
  <Override PartName="/ppt/comments/comment94.xml" ContentType="application/vnd.openxmlformats-officedocument.presentationml.comments+xml"/>
  <Override PartName="/ppt/comments/comment95.xml" ContentType="application/vnd.openxmlformats-officedocument.presentationml.comments+xml"/>
  <Override PartName="/ppt/comments/comment96.xml" ContentType="application/vnd.openxmlformats-officedocument.presentationml.comments+xml"/>
  <Override PartName="/ppt/comments/comment97.xml" ContentType="application/vnd.openxmlformats-officedocument.presentationml.comments+xml"/>
  <Override PartName="/ppt/comments/comment98.xml" ContentType="application/vnd.openxmlformats-officedocument.presentationml.comments+xml"/>
  <Override PartName="/ppt/comments/comment99.xml" ContentType="application/vnd.openxmlformats-officedocument.presentationml.comments+xml"/>
  <Override PartName="/ppt/comments/comment100.xml" ContentType="application/vnd.openxmlformats-officedocument.presentationml.comments+xml"/>
  <Override PartName="/ppt/comments/comment101.xml" ContentType="application/vnd.openxmlformats-officedocument.presentationml.comments+xml"/>
  <Override PartName="/ppt/comments/comment102.xml" ContentType="application/vnd.openxmlformats-officedocument.presentationml.comments+xml"/>
  <Override PartName="/ppt/comments/comment103.xml" ContentType="application/vnd.openxmlformats-officedocument.presentationml.comments+xml"/>
  <Override PartName="/ppt/comments/comment104.xml" ContentType="application/vnd.openxmlformats-officedocument.presentationml.comments+xml"/>
  <Override PartName="/ppt/comments/comment105.xml" ContentType="application/vnd.openxmlformats-officedocument.presentationml.comments+xml"/>
  <Override PartName="/ppt/comments/comment106.xml" ContentType="application/vnd.openxmlformats-officedocument.presentationml.comments+xml"/>
  <Override PartName="/ppt/comments/comment107.xml" ContentType="application/vnd.openxmlformats-officedocument.presentationml.comments+xml"/>
  <Override PartName="/ppt/comments/comment108.xml" ContentType="application/vnd.openxmlformats-officedocument.presentationml.comments+xml"/>
  <Override PartName="/ppt/comments/comment109.xml" ContentType="application/vnd.openxmlformats-officedocument.presentationml.comments+xml"/>
  <Override PartName="/ppt/comments/comment110.xml" ContentType="application/vnd.openxmlformats-officedocument.presentationml.comments+xml"/>
  <Override PartName="/ppt/comments/comment111.xml" ContentType="application/vnd.openxmlformats-officedocument.presentationml.comments+xml"/>
  <Override PartName="/ppt/comments/comment112.xml" ContentType="application/vnd.openxmlformats-officedocument.presentationml.comments+xml"/>
  <Override PartName="/ppt/comments/comment113.xml" ContentType="application/vnd.openxmlformats-officedocument.presentationml.comments+xml"/>
  <Override PartName="/ppt/comments/comment114.xml" ContentType="application/vnd.openxmlformats-officedocument.presentationml.comments+xml"/>
  <Override PartName="/ppt/comments/comment115.xml" ContentType="application/vnd.openxmlformats-officedocument.presentationml.comments+xml"/>
  <Override PartName="/ppt/comments/comment116.xml" ContentType="application/vnd.openxmlformats-officedocument.presentationml.comments+xml"/>
  <Override PartName="/ppt/comments/comment117.xml" ContentType="application/vnd.openxmlformats-officedocument.presentationml.comments+xml"/>
  <Override PartName="/ppt/comments/comment118.xml" ContentType="application/vnd.openxmlformats-officedocument.presentationml.comments+xml"/>
  <Override PartName="/ppt/comments/comment119.xml" ContentType="application/vnd.openxmlformats-officedocument.presentationml.comments+xml"/>
  <Override PartName="/ppt/comments/comment12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8" r:id="rId3"/>
    <p:sldId id="362" r:id="rId4"/>
    <p:sldId id="308" r:id="rId5"/>
    <p:sldId id="419" r:id="rId6"/>
    <p:sldId id="420" r:id="rId7"/>
    <p:sldId id="421" r:id="rId8"/>
    <p:sldId id="425" r:id="rId9"/>
    <p:sldId id="422" r:id="rId10"/>
    <p:sldId id="433" r:id="rId11"/>
    <p:sldId id="434" r:id="rId12"/>
    <p:sldId id="435" r:id="rId13"/>
    <p:sldId id="427" r:id="rId14"/>
    <p:sldId id="428" r:id="rId15"/>
    <p:sldId id="429" r:id="rId16"/>
    <p:sldId id="430" r:id="rId17"/>
    <p:sldId id="431" r:id="rId18"/>
    <p:sldId id="432" r:id="rId19"/>
    <p:sldId id="436" r:id="rId20"/>
    <p:sldId id="437" r:id="rId21"/>
    <p:sldId id="438" r:id="rId22"/>
    <p:sldId id="439" r:id="rId23"/>
    <p:sldId id="440" r:id="rId24"/>
    <p:sldId id="443" r:id="rId25"/>
    <p:sldId id="444" r:id="rId26"/>
    <p:sldId id="447" r:id="rId27"/>
    <p:sldId id="449" r:id="rId28"/>
    <p:sldId id="448" r:id="rId29"/>
    <p:sldId id="450" r:id="rId30"/>
    <p:sldId id="451" r:id="rId31"/>
    <p:sldId id="445" r:id="rId32"/>
    <p:sldId id="446" r:id="rId33"/>
    <p:sldId id="453" r:id="rId34"/>
    <p:sldId id="454" r:id="rId35"/>
    <p:sldId id="535" r:id="rId36"/>
    <p:sldId id="534" r:id="rId37"/>
    <p:sldId id="452" r:id="rId38"/>
    <p:sldId id="477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5" r:id="rId49"/>
    <p:sldId id="464" r:id="rId50"/>
    <p:sldId id="466" r:id="rId51"/>
    <p:sldId id="467" r:id="rId52"/>
    <p:sldId id="468" r:id="rId53"/>
    <p:sldId id="478" r:id="rId54"/>
    <p:sldId id="479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310" r:id="rId63"/>
    <p:sldId id="476" r:id="rId64"/>
    <p:sldId id="480" r:id="rId65"/>
    <p:sldId id="485" r:id="rId66"/>
    <p:sldId id="481" r:id="rId67"/>
    <p:sldId id="483" r:id="rId68"/>
    <p:sldId id="484" r:id="rId69"/>
    <p:sldId id="486" r:id="rId70"/>
    <p:sldId id="487" r:id="rId71"/>
    <p:sldId id="488" r:id="rId72"/>
    <p:sldId id="489" r:id="rId73"/>
    <p:sldId id="495" r:id="rId74"/>
    <p:sldId id="490" r:id="rId75"/>
    <p:sldId id="491" r:id="rId76"/>
    <p:sldId id="492" r:id="rId77"/>
    <p:sldId id="493" r:id="rId78"/>
    <p:sldId id="494" r:id="rId79"/>
    <p:sldId id="496" r:id="rId80"/>
    <p:sldId id="497" r:id="rId81"/>
    <p:sldId id="498" r:id="rId82"/>
    <p:sldId id="499" r:id="rId83"/>
    <p:sldId id="500" r:id="rId84"/>
    <p:sldId id="501" r:id="rId85"/>
    <p:sldId id="504" r:id="rId86"/>
    <p:sldId id="505" r:id="rId87"/>
    <p:sldId id="506" r:id="rId88"/>
    <p:sldId id="507" r:id="rId89"/>
    <p:sldId id="508" r:id="rId90"/>
    <p:sldId id="509" r:id="rId91"/>
    <p:sldId id="510" r:id="rId92"/>
    <p:sldId id="511" r:id="rId93"/>
    <p:sldId id="512" r:id="rId94"/>
    <p:sldId id="513" r:id="rId95"/>
    <p:sldId id="502" r:id="rId96"/>
    <p:sldId id="503" r:id="rId97"/>
    <p:sldId id="514" r:id="rId98"/>
    <p:sldId id="521" r:id="rId99"/>
    <p:sldId id="516" r:id="rId100"/>
    <p:sldId id="518" r:id="rId101"/>
    <p:sldId id="517" r:id="rId102"/>
    <p:sldId id="515" r:id="rId103"/>
    <p:sldId id="519" r:id="rId104"/>
    <p:sldId id="522" r:id="rId105"/>
    <p:sldId id="520" r:id="rId106"/>
    <p:sldId id="523" r:id="rId107"/>
    <p:sldId id="524" r:id="rId108"/>
    <p:sldId id="525" r:id="rId109"/>
    <p:sldId id="558" r:id="rId110"/>
    <p:sldId id="527" r:id="rId111"/>
    <p:sldId id="530" r:id="rId112"/>
    <p:sldId id="528" r:id="rId113"/>
    <p:sldId id="529" r:id="rId114"/>
    <p:sldId id="531" r:id="rId115"/>
    <p:sldId id="532" r:id="rId116"/>
    <p:sldId id="533" r:id="rId117"/>
    <p:sldId id="536" r:id="rId118"/>
    <p:sldId id="537" r:id="rId119"/>
    <p:sldId id="539" r:id="rId120"/>
    <p:sldId id="540" r:id="rId121"/>
    <p:sldId id="541" r:id="rId122"/>
    <p:sldId id="542" r:id="rId123"/>
    <p:sldId id="543" r:id="rId124"/>
    <p:sldId id="544" r:id="rId125"/>
    <p:sldId id="545" r:id="rId126"/>
    <p:sldId id="546" r:id="rId127"/>
    <p:sldId id="547" r:id="rId128"/>
    <p:sldId id="548" r:id="rId129"/>
    <p:sldId id="549" r:id="rId130"/>
    <p:sldId id="550" r:id="rId131"/>
    <p:sldId id="552" r:id="rId132"/>
    <p:sldId id="363" r:id="rId133"/>
    <p:sldId id="364" r:id="rId134"/>
    <p:sldId id="365" r:id="rId135"/>
    <p:sldId id="367" r:id="rId136"/>
    <p:sldId id="368" r:id="rId137"/>
    <p:sldId id="370" r:id="rId138"/>
    <p:sldId id="369" r:id="rId139"/>
    <p:sldId id="371" r:id="rId140"/>
    <p:sldId id="372" r:id="rId141"/>
    <p:sldId id="331" r:id="rId142"/>
    <p:sldId id="554" r:id="rId143"/>
    <p:sldId id="555" r:id="rId144"/>
    <p:sldId id="311" r:id="rId145"/>
    <p:sldId id="556" r:id="rId146"/>
    <p:sldId id="557" r:id="rId147"/>
    <p:sldId id="267" r:id="rId1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동민" initials="최" lastIdx="3" clrIdx="0">
    <p:extLst>
      <p:ext uri="{19B8F6BF-5375-455C-9EA6-DF929625EA0E}">
        <p15:presenceInfo xmlns:p15="http://schemas.microsoft.com/office/powerpoint/2012/main" userId="S-1-5-21-1758211651-241214947-513153448-1001" providerId="AD"/>
      </p:ext>
    </p:extLst>
  </p:cmAuthor>
  <p:cmAuthor id="2" name="CDM" initials="C" lastIdx="7" clrIdx="1">
    <p:extLst>
      <p:ext uri="{19B8F6BF-5375-455C-9EA6-DF929625EA0E}">
        <p15:presenceInfo xmlns:p15="http://schemas.microsoft.com/office/powerpoint/2012/main" userId="CD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B3E00"/>
    <a:srgbClr val="33CCFF"/>
    <a:srgbClr val="FFECA9"/>
    <a:srgbClr val="65969C"/>
    <a:srgbClr val="549BE1"/>
    <a:srgbClr val="F97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796" autoAdjust="0"/>
  </p:normalViewPr>
  <p:slideViewPr>
    <p:cSldViewPr snapToGrid="0" showGuides="1">
      <p:cViewPr varScale="1">
        <p:scale>
          <a:sx n="108" d="100"/>
          <a:sy n="108" d="100"/>
        </p:scale>
        <p:origin x="462" y="78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32:27.605" idx="7">
    <p:pos x="418" y="41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32:27.605" idx="7">
    <p:pos x="418" y="41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32:27.605" idx="7">
    <p:pos x="418" y="41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32:27.605" idx="7">
    <p:pos x="418" y="41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32:27.605" idx="7">
    <p:pos x="418" y="41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2-13T22:30:03.08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10:26.338" idx="3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10:26.338" idx="3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0:06:09.8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0:42:21.572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2:23:04.5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14T01:11:08.095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01:36:10.860" idx="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19-02-14T15:01:56.975" idx="6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E3B05-308B-4CED-B8D6-109E24B41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79AF24-EE5B-40F7-A02E-83F1007FC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C19-E1F3-42AA-A5DA-9362177F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8E474-E053-4D73-B2E0-7B89AC40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1CC98-4870-4F85-A396-9F892F7E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7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14A5E-7453-4856-A058-38BA8451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DD196-3EDB-4BCD-A4E7-03B2CCCCF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E29BE-061E-4784-B2EF-31EB935D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FD667-6DAA-43CB-82F3-0143EB66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A3DC2-F3E0-4F7D-B20A-5B0E0AE6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3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D17C97-3D69-4563-92F0-9BAFF4AB5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7F529B-88C1-4F7C-BF0A-B52400AED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7C3E3-7E6A-4FDA-B30B-E0F1A430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5EE85-D335-4048-8675-77230D11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E347E-8EA2-4B85-BE29-853D56A0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5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3F0D8-8B30-422D-9D9D-415E6B41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18B07-4908-4DFF-B3AB-2156D3D64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AFBC3-19E9-4899-AC1A-A280F373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CA7FA-B60F-4004-A316-7721672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1A23B-3D7F-42D7-8546-49461D5B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1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27CC5-1AB8-46F0-8F37-D940A22F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7BDA9-C863-4795-B7AB-91AB81CBA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90BCD-BA15-431A-9A61-8EBE6ECE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77AE2-36AE-4A6A-8C1C-FDC923CC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95E70-F975-40F5-87C5-DAA62FF9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0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A7E36-5D04-4CB6-86D4-1A28C6C1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3F0F7-3406-446E-96EA-1442E37A7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E8F8E8-64E3-4B05-8963-91F65F18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4DB007-71F9-4B53-A1FC-68609DDF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01800C-5160-43BC-B940-41DDBD05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F44CA2-9BA4-41A9-8BEC-A1FF2E90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ED2B9-FCE5-4EBF-837E-28D76A86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9F49F-84F1-455D-83C1-0B2082500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FB8C9D-15D8-4AE7-991C-97093EB69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092E0B-958A-4D15-BB97-85036DAB8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2235DA-ED68-4BAA-BF0E-D39B3CFCF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BEAE5E-AE3D-49EF-BCFD-CDF40D4D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14265E-A478-4BD9-B302-8E2ABFFA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F30708-7ACA-49A6-8C72-3FF1677A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8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F4DB-1FC8-49AD-AC00-7444CA95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B19803-C424-4D39-A68A-F41F3E31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642F5-1840-4E89-88CF-B0853283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02A4FC-0639-4F9C-B2C0-ED8AEE91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0ED95-4F61-47D6-BC43-02FBBE62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A89468-A89F-4B62-98CE-4F399326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5485C-C24E-4718-B333-29C5DEDA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565F4-362C-4256-9E65-FB99A27E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2B512-7854-4EAF-BA0B-9F765F68D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F1342C-2727-421F-A05E-22D9DBC2F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59071F-3E52-412E-A450-90B5730B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681D5-A82D-4730-B462-E1E18AE1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BC40BB-E59A-4CC8-B06A-823360B5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5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E235D-77D6-4889-BA25-AAF88783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073232-EE49-4795-ADD0-4BA542276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AE4392-BE23-4A01-90EC-63B9EDD9B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FBE43-A9EE-489B-ACDE-AE5BD570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D818B-FF6B-4876-A075-16293032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20CAA-D56A-4F54-940E-BFABE411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7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18C36C-AFA2-4E82-BB3A-4E1BE434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8D73D-D924-4B16-8356-9FDCDA7B4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9923B-69B4-4059-AD6C-888906DC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D398A-04C7-42FA-9190-2700F8AAF945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F4529-1693-4433-A1FF-AA68D9B86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BB2AD-578F-4DF1-B5C2-8F79C789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376A7-3D00-489B-9FA3-ECEF3204C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8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2.xm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3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4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5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6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7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8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9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0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1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3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4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6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7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0.xm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facebook.com/ybigtascience/" TargetMode="Externa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oo.gl/forms/h29bSwJthBklz3JG3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3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5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comments" Target="../comments/comment5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comments" Target="../comments/comment5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5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omments" Target="../comments/comment6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ispersondoesnotexist.com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omments" Target="../comments/comment6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ispersondoesnotexist.com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6.xml"/><Relationship Id="rId4" Type="http://schemas.openxmlformats.org/officeDocument/2006/relationships/image" Target="../media/image30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7.xml"/><Relationship Id="rId4" Type="http://schemas.openxmlformats.org/officeDocument/2006/relationships/image" Target="../media/image30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8.xml"/><Relationship Id="rId4" Type="http://schemas.openxmlformats.org/officeDocument/2006/relationships/image" Target="../media/image30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9.xml"/><Relationship Id="rId4" Type="http://schemas.openxmlformats.org/officeDocument/2006/relationships/image" Target="../media/image30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comments" Target="../comments/comment88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comments" Target="../comments/comment89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2857463" y="4279995"/>
            <a:ext cx="647707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88DEE-EAD1-43C8-ABCB-7EC8CD4EE55A}"/>
              </a:ext>
            </a:extLst>
          </p:cNvPr>
          <p:cNvSpPr txBox="1"/>
          <p:nvPr/>
        </p:nvSpPr>
        <p:spPr>
          <a:xfrm>
            <a:off x="1104705" y="5517433"/>
            <a:ext cx="1000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YBIGTA Science Team</a:t>
            </a:r>
            <a:r>
              <a:rPr lang="ko-KR" altLang="en-US" sz="2400" dirty="0"/>
              <a:t> </a:t>
            </a:r>
            <a:r>
              <a:rPr lang="en-US" altLang="ko-KR" sz="2400" dirty="0"/>
              <a:t>12</a:t>
            </a:r>
            <a:r>
              <a:rPr lang="ko-KR" altLang="en-US" sz="2400" dirty="0"/>
              <a:t>기 최동민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122933"/>
            <a:ext cx="8071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Computer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Vision Deep Learning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82012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ë¥ë¬ë ë¨¸ì ë¬ë ì¸ê³µì§ë¥ì ëí ì´ë¯¸ì§ ê²ìê²°ê³¼">
            <a:extLst>
              <a:ext uri="{FF2B5EF4-FFF2-40B4-BE49-F238E27FC236}">
                <a16:creationId xmlns:a16="http://schemas.microsoft.com/office/drawing/2014/main" id="{6188A98C-A411-4061-AC49-7AD804A4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12" y="1631894"/>
            <a:ext cx="6599976" cy="43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1BBD05-B248-4391-82F6-21AC9320E463}"/>
              </a:ext>
            </a:extLst>
          </p:cNvPr>
          <p:cNvSpPr/>
          <p:nvPr/>
        </p:nvSpPr>
        <p:spPr>
          <a:xfrm>
            <a:off x="5760854" y="3013920"/>
            <a:ext cx="2478973" cy="73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B227C8-5170-4BDD-BDB0-489EF26C5E5E}"/>
              </a:ext>
            </a:extLst>
          </p:cNvPr>
          <p:cNvSpPr/>
          <p:nvPr/>
        </p:nvSpPr>
        <p:spPr>
          <a:xfrm>
            <a:off x="5031756" y="4271220"/>
            <a:ext cx="2128487" cy="73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6634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2A8A3A-62F5-45D0-8AC5-00321D12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/>
          <a:stretch/>
        </p:blipFill>
        <p:spPr>
          <a:xfrm>
            <a:off x="4002889" y="1904843"/>
            <a:ext cx="4607422" cy="37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05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6802" name="Picture 2" descr="https://cdn-images-1.medium.com/max/800/1*ZCjPUFrB6eHPRi4eyP6aaA.gif">
            <a:extLst>
              <a:ext uri="{FF2B5EF4-FFF2-40B4-BE49-F238E27FC236}">
                <a16:creationId xmlns:a16="http://schemas.microsoft.com/office/drawing/2014/main" id="{4872717F-1E3A-4CD8-BD1D-917572C80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79637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104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7348" name="Picture 4" descr="https://github.com/vdumoulin/conv_arithmetic/raw/master/gif/no_padding_strides.gif">
            <a:extLst>
              <a:ext uri="{FF2B5EF4-FFF2-40B4-BE49-F238E27FC236}">
                <a16:creationId xmlns:a16="http://schemas.microsoft.com/office/drawing/2014/main" id="{593CCD51-8714-44F6-9911-77B0BCE67E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8922">
            <a:off x="4530539" y="1908376"/>
            <a:ext cx="3343848" cy="327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A52C9-EA6E-4D6F-8884-E00FD54BB5F9}"/>
              </a:ext>
            </a:extLst>
          </p:cNvPr>
          <p:cNvSpPr txBox="1"/>
          <p:nvPr/>
        </p:nvSpPr>
        <p:spPr>
          <a:xfrm>
            <a:off x="5802353" y="48006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8CA82-F6F1-4F21-9B2A-C9A94BF5A081}"/>
              </a:ext>
            </a:extLst>
          </p:cNvPr>
          <p:cNvSpPr txBox="1"/>
          <p:nvPr/>
        </p:nvSpPr>
        <p:spPr>
          <a:xfrm>
            <a:off x="6925377" y="223338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3235830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0D0FE-7DD1-44F0-B415-D033A536437B}"/>
              </a:ext>
            </a:extLst>
          </p:cNvPr>
          <p:cNvSpPr txBox="1"/>
          <p:nvPr/>
        </p:nvSpPr>
        <p:spPr>
          <a:xfrm>
            <a:off x="3477334" y="3193489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입력과 출력이 </a:t>
            </a:r>
            <a:r>
              <a:rPr lang="ko-KR" altLang="en-US" sz="3200" b="1" dirty="0">
                <a:solidFill>
                  <a:srgbClr val="00B0F0"/>
                </a:solidFill>
              </a:rPr>
              <a:t>이미지</a:t>
            </a:r>
            <a:r>
              <a:rPr lang="en-US" altLang="ko-KR" sz="3200" b="1" dirty="0">
                <a:solidFill>
                  <a:srgbClr val="00B0F0"/>
                </a:solidFill>
              </a:rPr>
              <a:t>(</a:t>
            </a:r>
            <a:r>
              <a:rPr lang="ko-KR" altLang="en-US" sz="3200" b="1" dirty="0">
                <a:solidFill>
                  <a:srgbClr val="00B0F0"/>
                </a:solidFill>
              </a:rPr>
              <a:t>벡터</a:t>
            </a:r>
            <a:r>
              <a:rPr lang="en-US" altLang="ko-KR" sz="3200" b="1" dirty="0">
                <a:solidFill>
                  <a:srgbClr val="00B0F0"/>
                </a:solidFill>
              </a:rPr>
              <a:t>)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596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0D0FE-7DD1-44F0-B415-D033A536437B}"/>
              </a:ext>
            </a:extLst>
          </p:cNvPr>
          <p:cNvSpPr txBox="1"/>
          <p:nvPr/>
        </p:nvSpPr>
        <p:spPr>
          <a:xfrm>
            <a:off x="3272150" y="3193489"/>
            <a:ext cx="5647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입력과 출력이 </a:t>
            </a:r>
            <a:r>
              <a:rPr lang="ko-KR" altLang="en-US" sz="3200" b="1" dirty="0">
                <a:solidFill>
                  <a:srgbClr val="00B0F0"/>
                </a:solidFill>
              </a:rPr>
              <a:t>이미지</a:t>
            </a:r>
            <a:r>
              <a:rPr lang="en-US" altLang="ko-KR" sz="3200" b="1" dirty="0">
                <a:solidFill>
                  <a:srgbClr val="00B0F0"/>
                </a:solidFill>
              </a:rPr>
              <a:t>(</a:t>
            </a:r>
            <a:r>
              <a:rPr lang="ko-KR" altLang="en-US" sz="3200" b="1" dirty="0">
                <a:solidFill>
                  <a:srgbClr val="00B0F0"/>
                </a:solidFill>
              </a:rPr>
              <a:t>벡터</a:t>
            </a:r>
            <a:r>
              <a:rPr lang="en-US" altLang="ko-KR" sz="3200" b="1" dirty="0">
                <a:solidFill>
                  <a:srgbClr val="00B0F0"/>
                </a:solidFill>
              </a:rPr>
              <a:t>)</a:t>
            </a:r>
          </a:p>
          <a:p>
            <a:pPr algn="ctr"/>
            <a:r>
              <a:rPr lang="ko-KR" altLang="en-US" sz="3200" b="1" dirty="0"/>
              <a:t>가중치로 구성된 </a:t>
            </a:r>
            <a:r>
              <a:rPr lang="ko-KR" altLang="en-US" sz="3200" b="1" dirty="0">
                <a:solidFill>
                  <a:srgbClr val="00B050"/>
                </a:solidFill>
              </a:rPr>
              <a:t>필터</a:t>
            </a:r>
            <a:r>
              <a:rPr lang="ko-KR" altLang="en-US" sz="3200" b="1" dirty="0"/>
              <a:t>를 이용</a:t>
            </a:r>
          </a:p>
        </p:txBody>
      </p:sp>
    </p:spTree>
    <p:extLst>
      <p:ext uri="{BB962C8B-B14F-4D97-AF65-F5344CB8AC3E}">
        <p14:creationId xmlns:p14="http://schemas.microsoft.com/office/powerpoint/2010/main" val="975596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0" y="1968658"/>
            <a:ext cx="10867159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209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0"/>
          <a:stretch/>
        </p:blipFill>
        <p:spPr bwMode="auto">
          <a:xfrm>
            <a:off x="662420" y="1968658"/>
            <a:ext cx="8179739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E837-F765-4184-A70A-682AC75F348B}"/>
              </a:ext>
            </a:extLst>
          </p:cNvPr>
          <p:cNvSpPr/>
          <p:nvPr/>
        </p:nvSpPr>
        <p:spPr>
          <a:xfrm>
            <a:off x="8531441" y="4057095"/>
            <a:ext cx="452761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384B9-F1B6-4080-ADED-E68AA90FBF1F}"/>
              </a:ext>
            </a:extLst>
          </p:cNvPr>
          <p:cNvSpPr/>
          <p:nvPr/>
        </p:nvSpPr>
        <p:spPr>
          <a:xfrm rot="615612">
            <a:off x="8575396" y="2952855"/>
            <a:ext cx="452761" cy="534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B9872-F0AA-43BB-914F-5829A566D8D7}"/>
              </a:ext>
            </a:extLst>
          </p:cNvPr>
          <p:cNvSpPr/>
          <p:nvPr/>
        </p:nvSpPr>
        <p:spPr>
          <a:xfrm rot="568693">
            <a:off x="8235989" y="4036341"/>
            <a:ext cx="452761" cy="48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6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0"/>
          <a:stretch/>
        </p:blipFill>
        <p:spPr bwMode="auto">
          <a:xfrm>
            <a:off x="662420" y="1968658"/>
            <a:ext cx="8179739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E837-F765-4184-A70A-682AC75F348B}"/>
              </a:ext>
            </a:extLst>
          </p:cNvPr>
          <p:cNvSpPr/>
          <p:nvPr/>
        </p:nvSpPr>
        <p:spPr>
          <a:xfrm>
            <a:off x="8531441" y="4057095"/>
            <a:ext cx="452761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384B9-F1B6-4080-ADED-E68AA90FBF1F}"/>
              </a:ext>
            </a:extLst>
          </p:cNvPr>
          <p:cNvSpPr/>
          <p:nvPr/>
        </p:nvSpPr>
        <p:spPr>
          <a:xfrm rot="615612">
            <a:off x="8575396" y="2952855"/>
            <a:ext cx="452761" cy="534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B9872-F0AA-43BB-914F-5829A566D8D7}"/>
              </a:ext>
            </a:extLst>
          </p:cNvPr>
          <p:cNvSpPr/>
          <p:nvPr/>
        </p:nvSpPr>
        <p:spPr>
          <a:xfrm rot="568693">
            <a:off x="8235989" y="4036341"/>
            <a:ext cx="452761" cy="48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A4199-59E5-4D16-B725-0F6F1D03989D}"/>
              </a:ext>
            </a:extLst>
          </p:cNvPr>
          <p:cNvSpPr txBox="1"/>
          <p:nvPr/>
        </p:nvSpPr>
        <p:spPr>
          <a:xfrm>
            <a:off x="6524576" y="1725070"/>
            <a:ext cx="5189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Convolution – Pooling Layers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57994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0"/>
          <a:stretch/>
        </p:blipFill>
        <p:spPr bwMode="auto">
          <a:xfrm>
            <a:off x="662420" y="1968658"/>
            <a:ext cx="8179739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E837-F765-4184-A70A-682AC75F348B}"/>
              </a:ext>
            </a:extLst>
          </p:cNvPr>
          <p:cNvSpPr/>
          <p:nvPr/>
        </p:nvSpPr>
        <p:spPr>
          <a:xfrm>
            <a:off x="8531441" y="4057095"/>
            <a:ext cx="452761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384B9-F1B6-4080-ADED-E68AA90FBF1F}"/>
              </a:ext>
            </a:extLst>
          </p:cNvPr>
          <p:cNvSpPr/>
          <p:nvPr/>
        </p:nvSpPr>
        <p:spPr>
          <a:xfrm rot="615612">
            <a:off x="8575396" y="2952855"/>
            <a:ext cx="452761" cy="534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B9872-F0AA-43BB-914F-5829A566D8D7}"/>
              </a:ext>
            </a:extLst>
          </p:cNvPr>
          <p:cNvSpPr/>
          <p:nvPr/>
        </p:nvSpPr>
        <p:spPr>
          <a:xfrm rot="568693">
            <a:off x="8235989" y="4036341"/>
            <a:ext cx="452761" cy="48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A4199-59E5-4D16-B725-0F6F1D03989D}"/>
              </a:ext>
            </a:extLst>
          </p:cNvPr>
          <p:cNvSpPr txBox="1"/>
          <p:nvPr/>
        </p:nvSpPr>
        <p:spPr>
          <a:xfrm>
            <a:off x="6524576" y="1725070"/>
            <a:ext cx="5189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Convolution – Pooling Layers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1BCE5-6676-4506-B967-C5FF8BFCFF81}"/>
              </a:ext>
            </a:extLst>
          </p:cNvPr>
          <p:cNvSpPr txBox="1"/>
          <p:nvPr/>
        </p:nvSpPr>
        <p:spPr>
          <a:xfrm>
            <a:off x="7409626" y="2488923"/>
            <a:ext cx="4304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/>
              <a:t>이미지의 정보</a:t>
            </a:r>
            <a:r>
              <a:rPr lang="en-US" altLang="ko-KR" dirty="0"/>
              <a:t>(feature)</a:t>
            </a:r>
            <a:r>
              <a:rPr lang="ko-KR" altLang="en-US" dirty="0"/>
              <a:t>를 얻어내는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0799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0"/>
          <a:stretch/>
        </p:blipFill>
        <p:spPr bwMode="auto">
          <a:xfrm>
            <a:off x="662420" y="1968658"/>
            <a:ext cx="8179739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E837-F765-4184-A70A-682AC75F348B}"/>
              </a:ext>
            </a:extLst>
          </p:cNvPr>
          <p:cNvSpPr/>
          <p:nvPr/>
        </p:nvSpPr>
        <p:spPr>
          <a:xfrm>
            <a:off x="8531441" y="4057095"/>
            <a:ext cx="452761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384B9-F1B6-4080-ADED-E68AA90FBF1F}"/>
              </a:ext>
            </a:extLst>
          </p:cNvPr>
          <p:cNvSpPr/>
          <p:nvPr/>
        </p:nvSpPr>
        <p:spPr>
          <a:xfrm rot="615612">
            <a:off x="8575396" y="2952855"/>
            <a:ext cx="452761" cy="534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B9872-F0AA-43BB-914F-5829A566D8D7}"/>
              </a:ext>
            </a:extLst>
          </p:cNvPr>
          <p:cNvSpPr/>
          <p:nvPr/>
        </p:nvSpPr>
        <p:spPr>
          <a:xfrm rot="568693">
            <a:off x="8235989" y="4036341"/>
            <a:ext cx="452761" cy="48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A4199-59E5-4D16-B725-0F6F1D03989D}"/>
              </a:ext>
            </a:extLst>
          </p:cNvPr>
          <p:cNvSpPr txBox="1"/>
          <p:nvPr/>
        </p:nvSpPr>
        <p:spPr>
          <a:xfrm>
            <a:off x="6524576" y="1725070"/>
            <a:ext cx="5189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Convolution – Pooling Layers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1BCE5-6676-4506-B967-C5FF8BFCFF81}"/>
              </a:ext>
            </a:extLst>
          </p:cNvPr>
          <p:cNvSpPr txBox="1"/>
          <p:nvPr/>
        </p:nvSpPr>
        <p:spPr>
          <a:xfrm>
            <a:off x="7409626" y="2488923"/>
            <a:ext cx="430431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/>
              <a:t>이미지의 정보</a:t>
            </a:r>
            <a:r>
              <a:rPr lang="en-US" altLang="ko-KR" dirty="0"/>
              <a:t>(feature)</a:t>
            </a:r>
            <a:r>
              <a:rPr lang="ko-KR" altLang="en-US" dirty="0"/>
              <a:t>를 얻어내는 과정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en-US" altLang="ko-KR" dirty="0"/>
              <a:t>= </a:t>
            </a:r>
            <a:r>
              <a:rPr lang="ko-KR" altLang="en-US" dirty="0"/>
              <a:t>인코더 </a:t>
            </a:r>
            <a:r>
              <a:rPr lang="en-US" altLang="ko-KR" dirty="0"/>
              <a:t>(Encoder) </a:t>
            </a:r>
            <a:r>
              <a:rPr lang="ko-KR" altLang="en-US" dirty="0"/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135148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ë¥ë¬ë ë¨¸ì ë¬ë ì¸ê³µì§ë¥ì ëí ì´ë¯¸ì§ ê²ìê²°ê³¼">
            <a:extLst>
              <a:ext uri="{FF2B5EF4-FFF2-40B4-BE49-F238E27FC236}">
                <a16:creationId xmlns:a16="http://schemas.microsoft.com/office/drawing/2014/main" id="{6188A98C-A411-4061-AC49-7AD804A4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12" y="1631894"/>
            <a:ext cx="6599976" cy="43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B227C8-5170-4BDD-BDB0-489EF26C5E5E}"/>
              </a:ext>
            </a:extLst>
          </p:cNvPr>
          <p:cNvSpPr/>
          <p:nvPr/>
        </p:nvSpPr>
        <p:spPr>
          <a:xfrm>
            <a:off x="5031756" y="4271220"/>
            <a:ext cx="2128487" cy="73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192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9"/>
          <a:stretch/>
        </p:blipFill>
        <p:spPr bwMode="auto">
          <a:xfrm>
            <a:off x="7838983" y="1968658"/>
            <a:ext cx="3690596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235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9"/>
          <a:stretch/>
        </p:blipFill>
        <p:spPr bwMode="auto">
          <a:xfrm>
            <a:off x="7838983" y="1968658"/>
            <a:ext cx="3690596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81B54-2478-4087-8F38-34592EB1E2D2}"/>
              </a:ext>
            </a:extLst>
          </p:cNvPr>
          <p:cNvSpPr txBox="1"/>
          <p:nvPr/>
        </p:nvSpPr>
        <p:spPr>
          <a:xfrm>
            <a:off x="1002401" y="2641176"/>
            <a:ext cx="397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Fully-Connected Layer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785982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9"/>
          <a:stretch/>
        </p:blipFill>
        <p:spPr bwMode="auto">
          <a:xfrm>
            <a:off x="7838983" y="1968658"/>
            <a:ext cx="3690596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81B54-2478-4087-8F38-34592EB1E2D2}"/>
              </a:ext>
            </a:extLst>
          </p:cNvPr>
          <p:cNvSpPr txBox="1"/>
          <p:nvPr/>
        </p:nvSpPr>
        <p:spPr>
          <a:xfrm>
            <a:off x="1002401" y="2641176"/>
            <a:ext cx="397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Fully-Connected Layer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BE9C-3350-4E3E-952D-C58EB9C6FA4F}"/>
              </a:ext>
            </a:extLst>
          </p:cNvPr>
          <p:cNvSpPr txBox="1"/>
          <p:nvPr/>
        </p:nvSpPr>
        <p:spPr>
          <a:xfrm>
            <a:off x="1002401" y="3177712"/>
            <a:ext cx="644759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Encoder</a:t>
            </a:r>
            <a:r>
              <a:rPr lang="ko-KR" altLang="en-US" dirty="0"/>
              <a:t>에서 얻어낸 값들을 통해 최종 결과를 도출하는 과정</a:t>
            </a:r>
          </a:p>
        </p:txBody>
      </p:sp>
    </p:spTree>
    <p:extLst>
      <p:ext uri="{BB962C8B-B14F-4D97-AF65-F5344CB8AC3E}">
        <p14:creationId xmlns:p14="http://schemas.microsoft.com/office/powerpoint/2010/main" val="35797914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9"/>
          <a:stretch/>
        </p:blipFill>
        <p:spPr bwMode="auto">
          <a:xfrm>
            <a:off x="7838983" y="1968658"/>
            <a:ext cx="3690596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81B54-2478-4087-8F38-34592EB1E2D2}"/>
              </a:ext>
            </a:extLst>
          </p:cNvPr>
          <p:cNvSpPr txBox="1"/>
          <p:nvPr/>
        </p:nvSpPr>
        <p:spPr>
          <a:xfrm>
            <a:off x="1002401" y="2641176"/>
            <a:ext cx="397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Fully-Connected Layer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BE9C-3350-4E3E-952D-C58EB9C6FA4F}"/>
              </a:ext>
            </a:extLst>
          </p:cNvPr>
          <p:cNvSpPr txBox="1"/>
          <p:nvPr/>
        </p:nvSpPr>
        <p:spPr>
          <a:xfrm>
            <a:off x="1002401" y="3177712"/>
            <a:ext cx="64475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Encoder</a:t>
            </a:r>
            <a:r>
              <a:rPr lang="ko-KR" altLang="en-US" dirty="0"/>
              <a:t>에서 얻어낸 값들을 통해 최종 결과를 도출하는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= </a:t>
            </a:r>
            <a:r>
              <a:rPr lang="ko-KR" altLang="en-US" dirty="0"/>
              <a:t>단순히 선형 레이어를 쌓은 형태</a:t>
            </a:r>
          </a:p>
        </p:txBody>
      </p:sp>
    </p:spTree>
    <p:extLst>
      <p:ext uri="{BB962C8B-B14F-4D97-AF65-F5344CB8AC3E}">
        <p14:creationId xmlns:p14="http://schemas.microsoft.com/office/powerpoint/2010/main" val="26364258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F89C7814-58E8-4ECC-92BB-5ECE2A494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4424447" y="4054022"/>
            <a:ext cx="2252561" cy="128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7826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99AC27FB-3453-479E-B068-9A1EF8D18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9"/>
          <a:stretch/>
        </p:blipFill>
        <p:spPr bwMode="auto">
          <a:xfrm>
            <a:off x="7838983" y="1968658"/>
            <a:ext cx="3690596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81B54-2478-4087-8F38-34592EB1E2D2}"/>
              </a:ext>
            </a:extLst>
          </p:cNvPr>
          <p:cNvSpPr txBox="1"/>
          <p:nvPr/>
        </p:nvSpPr>
        <p:spPr>
          <a:xfrm>
            <a:off x="1002401" y="2641176"/>
            <a:ext cx="397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Fully-Connected Layer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BE9C-3350-4E3E-952D-C58EB9C6FA4F}"/>
              </a:ext>
            </a:extLst>
          </p:cNvPr>
          <p:cNvSpPr txBox="1"/>
          <p:nvPr/>
        </p:nvSpPr>
        <p:spPr>
          <a:xfrm>
            <a:off x="1002401" y="3177712"/>
            <a:ext cx="644759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Encoder</a:t>
            </a:r>
            <a:r>
              <a:rPr lang="ko-KR" altLang="en-US" dirty="0"/>
              <a:t>에서 얻어낸 값들을 통해 최종 결과를 도출하는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= </a:t>
            </a:r>
            <a:r>
              <a:rPr lang="ko-KR" altLang="en-US" dirty="0"/>
              <a:t>단순히 선형 레이어를 쌓은 형태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= MLP (Multi 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9135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4434118" y="3751040"/>
            <a:ext cx="332376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598377"/>
            <a:ext cx="807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CNN </a:t>
            </a:r>
            <a:r>
              <a:rPr lang="ko-KR" altLang="en-US" sz="6000" b="1" dirty="0"/>
              <a:t>용어</a:t>
            </a:r>
            <a:endParaRPr lang="en-US" altLang="ko-KR" sz="6000" b="1" dirty="0"/>
          </a:p>
        </p:txBody>
      </p:sp>
    </p:spTree>
    <p:extLst>
      <p:ext uri="{BB962C8B-B14F-4D97-AF65-F5344CB8AC3E}">
        <p14:creationId xmlns:p14="http://schemas.microsoft.com/office/powerpoint/2010/main" val="10706280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EF12BA11-47E0-4739-A895-D403357BE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02"/>
          <a:stretch/>
        </p:blipFill>
        <p:spPr bwMode="auto">
          <a:xfrm>
            <a:off x="671298" y="1968658"/>
            <a:ext cx="10976205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776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onvolution neural networkì ëí ì´ë¯¸ì§ ê²ìê²°ê³¼">
            <a:extLst>
              <a:ext uri="{FF2B5EF4-FFF2-40B4-BE49-F238E27FC236}">
                <a16:creationId xmlns:a16="http://schemas.microsoft.com/office/drawing/2014/main" id="{EF12BA11-47E0-4739-A895-D403357BE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02"/>
          <a:stretch/>
        </p:blipFill>
        <p:spPr bwMode="auto">
          <a:xfrm>
            <a:off x="671298" y="1968658"/>
            <a:ext cx="10976205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C34A86-5873-4036-952D-BDB4023F3182}"/>
              </a:ext>
            </a:extLst>
          </p:cNvPr>
          <p:cNvSpPr/>
          <p:nvPr/>
        </p:nvSpPr>
        <p:spPr>
          <a:xfrm>
            <a:off x="7838983" y="4341181"/>
            <a:ext cx="692457" cy="142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CCA13-8D92-4087-8999-3846FEB76623}"/>
              </a:ext>
            </a:extLst>
          </p:cNvPr>
          <p:cNvSpPr/>
          <p:nvPr/>
        </p:nvSpPr>
        <p:spPr>
          <a:xfrm>
            <a:off x="4000466" y="4765964"/>
            <a:ext cx="742047" cy="230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8F695C-F6EA-49D2-8A9A-EDC32BBCDE21}"/>
              </a:ext>
            </a:extLst>
          </p:cNvPr>
          <p:cNvSpPr/>
          <p:nvPr/>
        </p:nvSpPr>
        <p:spPr>
          <a:xfrm>
            <a:off x="6707442" y="4765964"/>
            <a:ext cx="742047" cy="230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212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907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Pooling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05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907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Pooling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84176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추출된 특징들 중 필요한 정보만 남도록 서브 샘플링</a:t>
            </a:r>
            <a:r>
              <a:rPr lang="en-US" altLang="ko-KR" dirty="0"/>
              <a:t>(Sub-sampling)</a:t>
            </a:r>
            <a:r>
              <a:rPr lang="ko-KR" altLang="en-US" dirty="0"/>
              <a:t>하는 과정</a:t>
            </a:r>
          </a:p>
        </p:txBody>
      </p:sp>
    </p:spTree>
    <p:extLst>
      <p:ext uri="{BB962C8B-B14F-4D97-AF65-F5344CB8AC3E}">
        <p14:creationId xmlns:p14="http://schemas.microsoft.com/office/powerpoint/2010/main" val="335387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ë¥ë¬ë ë¨¸ì ë¬ë ì¸ê³µì§ë¥ì ëí ì´ë¯¸ì§ ê²ìê²°ê³¼">
            <a:extLst>
              <a:ext uri="{FF2B5EF4-FFF2-40B4-BE49-F238E27FC236}">
                <a16:creationId xmlns:a16="http://schemas.microsoft.com/office/drawing/2014/main" id="{6188A98C-A411-4061-AC49-7AD804A4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12" y="1631894"/>
            <a:ext cx="6599976" cy="43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1600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907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Pooling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818685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추출된 특징들 중 필요한 정보만 남도록 서브 샘플링</a:t>
            </a:r>
            <a:r>
              <a:rPr lang="en-US" altLang="ko-KR" dirty="0"/>
              <a:t>(Sub-sampling)</a:t>
            </a:r>
            <a:r>
              <a:rPr lang="ko-KR" altLang="en-US" dirty="0"/>
              <a:t>하는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 Max-pooling, Average-pooling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6005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907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Pooling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818685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추출된 특징들 중 필요한 정보만 남도록 서브 샘플링</a:t>
            </a:r>
            <a:r>
              <a:rPr lang="en-US" altLang="ko-KR" dirty="0"/>
              <a:t>(Sub-sampling)</a:t>
            </a:r>
            <a:r>
              <a:rPr lang="ko-KR" altLang="en-US" dirty="0"/>
              <a:t>하는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en-US" altLang="ko-KR" b="1" dirty="0"/>
              <a:t>Max-pooling</a:t>
            </a:r>
            <a:r>
              <a:rPr lang="en-US" altLang="ko-KR" dirty="0"/>
              <a:t>, Average-pooling …</a:t>
            </a:r>
            <a:endParaRPr lang="ko-KR" altLang="en-US" dirty="0"/>
          </a:p>
        </p:txBody>
      </p:sp>
      <p:pic>
        <p:nvPicPr>
          <p:cNvPr id="13" name="Picture 2" descr="MaxpoolSample2.png">
            <a:extLst>
              <a:ext uri="{FF2B5EF4-FFF2-40B4-BE49-F238E27FC236}">
                <a16:creationId xmlns:a16="http://schemas.microsoft.com/office/drawing/2014/main" id="{61F8AC00-21B2-4AC5-96BE-FD27C148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3176183"/>
            <a:ext cx="7143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230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60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Stride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206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60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Stride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37606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필터가 한번에 이동하는 </a:t>
            </a:r>
            <a:r>
              <a:rPr lang="en-US" altLang="ko-KR" dirty="0"/>
              <a:t>pixel</a:t>
            </a:r>
            <a:r>
              <a:rPr lang="ko-KR" altLang="en-US" dirty="0"/>
              <a:t>의 수</a:t>
            </a:r>
          </a:p>
        </p:txBody>
      </p:sp>
    </p:spTree>
    <p:extLst>
      <p:ext uri="{BB962C8B-B14F-4D97-AF65-F5344CB8AC3E}">
        <p14:creationId xmlns:p14="http://schemas.microsoft.com/office/powerpoint/2010/main" val="39276848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60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Stride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37606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필터가 한번에 이동하는 </a:t>
            </a:r>
            <a:r>
              <a:rPr lang="en-US" altLang="ko-KR" dirty="0"/>
              <a:t>pixel</a:t>
            </a:r>
            <a:r>
              <a:rPr lang="ko-KR" altLang="en-US" dirty="0"/>
              <a:t>의 수</a:t>
            </a:r>
          </a:p>
        </p:txBody>
      </p:sp>
      <p:pic>
        <p:nvPicPr>
          <p:cNvPr id="6148" name="Picture 4" descr="https://adeshpande3.github.io/assets/Stride1.png">
            <a:extLst>
              <a:ext uri="{FF2B5EF4-FFF2-40B4-BE49-F238E27FC236}">
                <a16:creationId xmlns:a16="http://schemas.microsoft.com/office/drawing/2014/main" id="{E85972CB-045F-4C86-9F26-FE2542873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r="16534"/>
          <a:stretch/>
        </p:blipFill>
        <p:spPr bwMode="auto">
          <a:xfrm>
            <a:off x="812799" y="2939674"/>
            <a:ext cx="4895274" cy="243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A2647-AB1E-4B0B-BBD0-A7711AEBC057}"/>
              </a:ext>
            </a:extLst>
          </p:cNvPr>
          <p:cNvSpPr txBox="1"/>
          <p:nvPr/>
        </p:nvSpPr>
        <p:spPr>
          <a:xfrm>
            <a:off x="2567285" y="5513794"/>
            <a:ext cx="140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Stride = 1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66037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60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Stride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37606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필터가 한번에 이동하는 </a:t>
            </a:r>
            <a:r>
              <a:rPr lang="en-US" altLang="ko-KR" dirty="0"/>
              <a:t>pixel</a:t>
            </a:r>
            <a:r>
              <a:rPr lang="ko-KR" altLang="en-US" dirty="0"/>
              <a:t>의 수</a:t>
            </a:r>
          </a:p>
        </p:txBody>
      </p:sp>
      <p:pic>
        <p:nvPicPr>
          <p:cNvPr id="6148" name="Picture 4" descr="https://adeshpande3.github.io/assets/Stride1.png">
            <a:extLst>
              <a:ext uri="{FF2B5EF4-FFF2-40B4-BE49-F238E27FC236}">
                <a16:creationId xmlns:a16="http://schemas.microsoft.com/office/drawing/2014/main" id="{E85972CB-045F-4C86-9F26-FE2542873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r="16534"/>
          <a:stretch/>
        </p:blipFill>
        <p:spPr bwMode="auto">
          <a:xfrm>
            <a:off x="812799" y="2939674"/>
            <a:ext cx="4895274" cy="243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A2647-AB1E-4B0B-BBD0-A7711AEBC057}"/>
              </a:ext>
            </a:extLst>
          </p:cNvPr>
          <p:cNvSpPr txBox="1"/>
          <p:nvPr/>
        </p:nvSpPr>
        <p:spPr>
          <a:xfrm>
            <a:off x="2567285" y="5513794"/>
            <a:ext cx="140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Stride = 1</a:t>
            </a:r>
            <a:endParaRPr lang="ko-KR" altLang="en-US" sz="2000" b="1" dirty="0"/>
          </a:p>
        </p:txBody>
      </p:sp>
      <p:pic>
        <p:nvPicPr>
          <p:cNvPr id="12290" name="Picture 2" descr="https://adeshpande3.github.io/assets/Stride2.png">
            <a:extLst>
              <a:ext uri="{FF2B5EF4-FFF2-40B4-BE49-F238E27FC236}">
                <a16:creationId xmlns:a16="http://schemas.microsoft.com/office/drawing/2014/main" id="{9EBE8D26-8547-457D-A9A4-3CE505472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9"/>
          <a:stretch/>
        </p:blipFill>
        <p:spPr bwMode="auto">
          <a:xfrm>
            <a:off x="6567055" y="2904590"/>
            <a:ext cx="5030647" cy="25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7C250E-F68B-43E1-A804-1B02612B77BC}"/>
              </a:ext>
            </a:extLst>
          </p:cNvPr>
          <p:cNvSpPr txBox="1"/>
          <p:nvPr/>
        </p:nvSpPr>
        <p:spPr>
          <a:xfrm>
            <a:off x="8570922" y="5513794"/>
            <a:ext cx="140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Stride = 2</a:t>
            </a:r>
            <a:endParaRPr lang="ko-KR" altLang="en-US" sz="2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D7ADD4-68CF-4379-A1C8-F5B66E938D63}"/>
              </a:ext>
            </a:extLst>
          </p:cNvPr>
          <p:cNvCxnSpPr/>
          <p:nvPr/>
        </p:nvCxnSpPr>
        <p:spPr>
          <a:xfrm>
            <a:off x="6160655" y="2738334"/>
            <a:ext cx="0" cy="317557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55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60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Stride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873155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필터가 한번에 이동하는 </a:t>
            </a:r>
            <a:r>
              <a:rPr lang="en-US" altLang="ko-KR" dirty="0"/>
              <a:t>pixel</a:t>
            </a:r>
            <a:r>
              <a:rPr lang="ko-KR" altLang="en-US" dirty="0"/>
              <a:t>의 수 </a:t>
            </a:r>
            <a:r>
              <a:rPr lang="en-US" altLang="ko-KR" dirty="0"/>
              <a:t>= </a:t>
            </a:r>
            <a:r>
              <a:rPr lang="ko-KR" altLang="en-US" dirty="0"/>
              <a:t>출력 이미지의 크기를 결정하는 요소 중 하나</a:t>
            </a:r>
          </a:p>
        </p:txBody>
      </p:sp>
      <p:pic>
        <p:nvPicPr>
          <p:cNvPr id="6148" name="Picture 4" descr="https://adeshpande3.github.io/assets/Stride1.png">
            <a:extLst>
              <a:ext uri="{FF2B5EF4-FFF2-40B4-BE49-F238E27FC236}">
                <a16:creationId xmlns:a16="http://schemas.microsoft.com/office/drawing/2014/main" id="{E85972CB-045F-4C86-9F26-FE2542873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r="16534"/>
          <a:stretch/>
        </p:blipFill>
        <p:spPr bwMode="auto">
          <a:xfrm>
            <a:off x="812799" y="2939674"/>
            <a:ext cx="4895274" cy="243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A2647-AB1E-4B0B-BBD0-A7711AEBC057}"/>
              </a:ext>
            </a:extLst>
          </p:cNvPr>
          <p:cNvSpPr txBox="1"/>
          <p:nvPr/>
        </p:nvSpPr>
        <p:spPr>
          <a:xfrm>
            <a:off x="2567285" y="5513794"/>
            <a:ext cx="140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Stride = 1</a:t>
            </a:r>
            <a:endParaRPr lang="ko-KR" altLang="en-US" sz="2000" b="1" dirty="0"/>
          </a:p>
        </p:txBody>
      </p:sp>
      <p:pic>
        <p:nvPicPr>
          <p:cNvPr id="12290" name="Picture 2" descr="https://adeshpande3.github.io/assets/Stride2.png">
            <a:extLst>
              <a:ext uri="{FF2B5EF4-FFF2-40B4-BE49-F238E27FC236}">
                <a16:creationId xmlns:a16="http://schemas.microsoft.com/office/drawing/2014/main" id="{9EBE8D26-8547-457D-A9A4-3CE505472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9"/>
          <a:stretch/>
        </p:blipFill>
        <p:spPr bwMode="auto">
          <a:xfrm>
            <a:off x="6567055" y="2904590"/>
            <a:ext cx="5030647" cy="25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7C250E-F68B-43E1-A804-1B02612B77BC}"/>
              </a:ext>
            </a:extLst>
          </p:cNvPr>
          <p:cNvSpPr txBox="1"/>
          <p:nvPr/>
        </p:nvSpPr>
        <p:spPr>
          <a:xfrm>
            <a:off x="8570922" y="5513794"/>
            <a:ext cx="140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Stride = 2</a:t>
            </a:r>
            <a:endParaRPr lang="ko-KR" altLang="en-US" sz="2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D7ADD4-68CF-4379-A1C8-F5B66E938D63}"/>
              </a:ext>
            </a:extLst>
          </p:cNvPr>
          <p:cNvCxnSpPr/>
          <p:nvPr/>
        </p:nvCxnSpPr>
        <p:spPr>
          <a:xfrm>
            <a:off x="6160655" y="2738334"/>
            <a:ext cx="0" cy="317557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5345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201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Padding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38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201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Padding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451758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출력 이미지의 크기를 크게 해주려는 목적</a:t>
            </a:r>
          </a:p>
        </p:txBody>
      </p:sp>
    </p:spTree>
    <p:extLst>
      <p:ext uri="{BB962C8B-B14F-4D97-AF65-F5344CB8AC3E}">
        <p14:creationId xmlns:p14="http://schemas.microsoft.com/office/powerpoint/2010/main" val="293575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201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Padding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63451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출력 이미지의 크기를 크게 해주려는 목적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Zero-padding, Replication-padding, Reflection-padding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30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3191567"/>
            <a:ext cx="604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‘</a:t>
            </a:r>
            <a:r>
              <a:rPr lang="ko-KR" altLang="en-US" sz="4000" b="1" dirty="0"/>
              <a:t>인공지능</a:t>
            </a:r>
            <a:r>
              <a:rPr lang="en-US" altLang="ko-KR" sz="4000" b="1" dirty="0"/>
              <a:t>’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19605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../_images/numerical_padding_strides.gif">
            <a:extLst>
              <a:ext uri="{FF2B5EF4-FFF2-40B4-BE49-F238E27FC236}">
                <a16:creationId xmlns:a16="http://schemas.microsoft.com/office/drawing/2014/main" id="{1B298E90-C5E9-40EC-85AE-B70B5906D4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79" y="2855966"/>
            <a:ext cx="4407641" cy="309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</a:t>
            </a:r>
            <a:r>
              <a:rPr lang="ko-KR" altLang="en-US" sz="4000" b="1" dirty="0"/>
              <a:t>용어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201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Padding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5E316-486D-4F39-AF8E-53D903CA2377}"/>
              </a:ext>
            </a:extLst>
          </p:cNvPr>
          <p:cNvSpPr txBox="1"/>
          <p:nvPr/>
        </p:nvSpPr>
        <p:spPr>
          <a:xfrm>
            <a:off x="686963" y="2165708"/>
            <a:ext cx="641521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출력 이미지의 크기를 크게 해주려는 목적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b="1" dirty="0"/>
              <a:t>Zero-padding</a:t>
            </a:r>
            <a:r>
              <a:rPr lang="en-US" altLang="ko-KR" dirty="0"/>
              <a:t>, Replication-padding, Reflection-padding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578A6-6518-473A-8AE7-94FDDCF2C8FB}"/>
              </a:ext>
            </a:extLst>
          </p:cNvPr>
          <p:cNvSpPr txBox="1"/>
          <p:nvPr/>
        </p:nvSpPr>
        <p:spPr>
          <a:xfrm>
            <a:off x="3751094" y="5765553"/>
            <a:ext cx="468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Zero-padding (Filter size = 3, Stride = 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6658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2533610" y="3991570"/>
            <a:ext cx="712478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235826"/>
            <a:ext cx="80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GAN</a:t>
            </a:r>
            <a:br>
              <a:rPr lang="en-US" altLang="ko-KR" sz="6000" b="1" dirty="0"/>
            </a:br>
            <a:r>
              <a:rPr lang="en-US" altLang="ko-KR" sz="3600" b="1" dirty="0"/>
              <a:t>(Generative Adversarial Network)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3609459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21F04-FEB1-41BD-8EC2-9B7D8EFED730}"/>
              </a:ext>
            </a:extLst>
          </p:cNvPr>
          <p:cNvSpPr txBox="1"/>
          <p:nvPr/>
        </p:nvSpPr>
        <p:spPr>
          <a:xfrm>
            <a:off x="2060051" y="3219407"/>
            <a:ext cx="807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Generative Adversarial Network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58770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21F04-FEB1-41BD-8EC2-9B7D8EFED730}"/>
              </a:ext>
            </a:extLst>
          </p:cNvPr>
          <p:cNvSpPr txBox="1"/>
          <p:nvPr/>
        </p:nvSpPr>
        <p:spPr>
          <a:xfrm>
            <a:off x="2060051" y="3219407"/>
            <a:ext cx="807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Generative Adversarial Network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91A24-EA88-4F2A-BA0F-E0A811A6A848}"/>
              </a:ext>
            </a:extLst>
          </p:cNvPr>
          <p:cNvSpPr txBox="1"/>
          <p:nvPr/>
        </p:nvSpPr>
        <p:spPr>
          <a:xfrm>
            <a:off x="2499359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6665630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21F04-FEB1-41BD-8EC2-9B7D8EFED730}"/>
              </a:ext>
            </a:extLst>
          </p:cNvPr>
          <p:cNvSpPr txBox="1"/>
          <p:nvPr/>
        </p:nvSpPr>
        <p:spPr>
          <a:xfrm>
            <a:off x="2060051" y="3219407"/>
            <a:ext cx="807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Generative Adversarial Network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91A24-EA88-4F2A-BA0F-E0A811A6A848}"/>
              </a:ext>
            </a:extLst>
          </p:cNvPr>
          <p:cNvSpPr txBox="1"/>
          <p:nvPr/>
        </p:nvSpPr>
        <p:spPr>
          <a:xfrm>
            <a:off x="2499359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2E070-2669-4CF2-B5F5-6FA78B3F3392}"/>
              </a:ext>
            </a:extLst>
          </p:cNvPr>
          <p:cNvSpPr txBox="1"/>
          <p:nvPr/>
        </p:nvSpPr>
        <p:spPr>
          <a:xfrm>
            <a:off x="5175305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적대하는</a:t>
            </a:r>
          </a:p>
        </p:txBody>
      </p:sp>
    </p:spTree>
    <p:extLst>
      <p:ext uri="{BB962C8B-B14F-4D97-AF65-F5344CB8AC3E}">
        <p14:creationId xmlns:p14="http://schemas.microsoft.com/office/powerpoint/2010/main" val="28854605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21F04-FEB1-41BD-8EC2-9B7D8EFED730}"/>
              </a:ext>
            </a:extLst>
          </p:cNvPr>
          <p:cNvSpPr txBox="1"/>
          <p:nvPr/>
        </p:nvSpPr>
        <p:spPr>
          <a:xfrm>
            <a:off x="2060051" y="3219407"/>
            <a:ext cx="807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Generative Adversarial Network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91A24-EA88-4F2A-BA0F-E0A811A6A848}"/>
              </a:ext>
            </a:extLst>
          </p:cNvPr>
          <p:cNvSpPr txBox="1"/>
          <p:nvPr/>
        </p:nvSpPr>
        <p:spPr>
          <a:xfrm>
            <a:off x="2499359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2E070-2669-4CF2-B5F5-6FA78B3F3392}"/>
              </a:ext>
            </a:extLst>
          </p:cNvPr>
          <p:cNvSpPr txBox="1"/>
          <p:nvPr/>
        </p:nvSpPr>
        <p:spPr>
          <a:xfrm>
            <a:off x="5175305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적대하는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FE6E8-93CB-421A-A9D6-F2D5BC3CCC8E}"/>
              </a:ext>
            </a:extLst>
          </p:cNvPr>
          <p:cNvSpPr txBox="1"/>
          <p:nvPr/>
        </p:nvSpPr>
        <p:spPr>
          <a:xfrm>
            <a:off x="8037038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711455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21F04-FEB1-41BD-8EC2-9B7D8EFED730}"/>
              </a:ext>
            </a:extLst>
          </p:cNvPr>
          <p:cNvSpPr txBox="1"/>
          <p:nvPr/>
        </p:nvSpPr>
        <p:spPr>
          <a:xfrm>
            <a:off x="2060051" y="3219407"/>
            <a:ext cx="807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Generative Adversarial Network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91A24-EA88-4F2A-BA0F-E0A811A6A848}"/>
              </a:ext>
            </a:extLst>
          </p:cNvPr>
          <p:cNvSpPr txBox="1"/>
          <p:nvPr/>
        </p:nvSpPr>
        <p:spPr>
          <a:xfrm>
            <a:off x="2499359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2E070-2669-4CF2-B5F5-6FA78B3F3392}"/>
              </a:ext>
            </a:extLst>
          </p:cNvPr>
          <p:cNvSpPr txBox="1"/>
          <p:nvPr/>
        </p:nvSpPr>
        <p:spPr>
          <a:xfrm>
            <a:off x="5175305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적대하는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FE6E8-93CB-421A-A9D6-F2D5BC3CCC8E}"/>
              </a:ext>
            </a:extLst>
          </p:cNvPr>
          <p:cNvSpPr txBox="1"/>
          <p:nvPr/>
        </p:nvSpPr>
        <p:spPr>
          <a:xfrm>
            <a:off x="8037038" y="3927293"/>
            <a:ext cx="184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60671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 – Generative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generative adversarial networks resultsì ëí ì´ë¯¸ì§ ê²ìê²°ê³¼">
            <a:extLst>
              <a:ext uri="{FF2B5EF4-FFF2-40B4-BE49-F238E27FC236}">
                <a16:creationId xmlns:a16="http://schemas.microsoft.com/office/drawing/2014/main" id="{85464B6A-FAE9-496E-AC3D-1E85C7AF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8" y="2365597"/>
            <a:ext cx="6013323" cy="36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E18C52-B380-4AF2-B6F1-11DAAE72A646}"/>
              </a:ext>
            </a:extLst>
          </p:cNvPr>
          <p:cNvSpPr txBox="1"/>
          <p:nvPr/>
        </p:nvSpPr>
        <p:spPr>
          <a:xfrm>
            <a:off x="3301180" y="1692450"/>
            <a:ext cx="558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Generated Faces</a:t>
            </a:r>
          </a:p>
        </p:txBody>
      </p:sp>
    </p:spTree>
    <p:extLst>
      <p:ext uri="{BB962C8B-B14F-4D97-AF65-F5344CB8AC3E}">
        <p14:creationId xmlns:p14="http://schemas.microsoft.com/office/powerpoint/2010/main" val="15107241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 – Generative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generative adversarial networks resultsì ëí ì´ë¯¸ì§ ê²ìê²°ê³¼">
            <a:extLst>
              <a:ext uri="{FF2B5EF4-FFF2-40B4-BE49-F238E27FC236}">
                <a16:creationId xmlns:a16="http://schemas.microsoft.com/office/drawing/2014/main" id="{4BB035BB-C720-46D5-A9B3-B2D472530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2096"/>
          <a:stretch/>
        </p:blipFill>
        <p:spPr bwMode="auto">
          <a:xfrm>
            <a:off x="2095643" y="1409462"/>
            <a:ext cx="8000714" cy="47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687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 – Generative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18C52-B380-4AF2-B6F1-11DAAE72A646}"/>
              </a:ext>
            </a:extLst>
          </p:cNvPr>
          <p:cNvSpPr txBox="1"/>
          <p:nvPr/>
        </p:nvSpPr>
        <p:spPr>
          <a:xfrm>
            <a:off x="3301180" y="1692450"/>
            <a:ext cx="558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Super Resolution (SRGAN)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683171-3928-46DE-B912-C1098FAE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2251938"/>
            <a:ext cx="7085302" cy="3785136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7D2ED90-6E26-43CD-9FC7-0DBFB42DD4DA}"/>
              </a:ext>
            </a:extLst>
          </p:cNvPr>
          <p:cNvSpPr/>
          <p:nvPr/>
        </p:nvSpPr>
        <p:spPr>
          <a:xfrm>
            <a:off x="5451566" y="3796937"/>
            <a:ext cx="1227908" cy="5232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37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24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 – Generative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41A852-FBB3-4CE2-A859-33F39832C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30"/>
          <a:stretch/>
        </p:blipFill>
        <p:spPr>
          <a:xfrm>
            <a:off x="592999" y="2320688"/>
            <a:ext cx="4857750" cy="2859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D9EF97-3EBB-4173-8BAA-2DCFC11D5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55" t="48422" r="1255" b="2208"/>
          <a:stretch/>
        </p:blipFill>
        <p:spPr>
          <a:xfrm>
            <a:off x="6506119" y="2364233"/>
            <a:ext cx="4857750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76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2857463" y="3893915"/>
            <a:ext cx="647707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731727"/>
            <a:ext cx="807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GAN</a:t>
            </a:r>
            <a:r>
              <a:rPr lang="ko-KR" altLang="en-US" sz="6000" b="1" dirty="0"/>
              <a:t>의 직관적 이해</a:t>
            </a:r>
          </a:p>
        </p:txBody>
      </p:sp>
    </p:spTree>
    <p:extLst>
      <p:ext uri="{BB962C8B-B14F-4D97-AF65-F5344CB8AC3E}">
        <p14:creationId xmlns:p14="http://schemas.microsoft.com/office/powerpoint/2010/main" val="8771783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의 직관적 이해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ê·¸ë¦¼2: ìì±ì â êµ¬ë¶ì ëì">
            <a:extLst>
              <a:ext uri="{FF2B5EF4-FFF2-40B4-BE49-F238E27FC236}">
                <a16:creationId xmlns:a16="http://schemas.microsoft.com/office/drawing/2014/main" id="{47582F68-5DBE-4DE8-870D-049CE8CE9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/>
          <a:stretch/>
        </p:blipFill>
        <p:spPr bwMode="auto">
          <a:xfrm>
            <a:off x="1624012" y="1674168"/>
            <a:ext cx="8943975" cy="43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967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의 직관적 이해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ê·¸ë¦¼2: ìì±ì â êµ¬ë¶ì ëì">
            <a:extLst>
              <a:ext uri="{FF2B5EF4-FFF2-40B4-BE49-F238E27FC236}">
                <a16:creationId xmlns:a16="http://schemas.microsoft.com/office/drawing/2014/main" id="{47582F68-5DBE-4DE8-870D-049CE8CE9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r="38162" b="39563"/>
          <a:stretch/>
        </p:blipFill>
        <p:spPr bwMode="auto">
          <a:xfrm>
            <a:off x="1624012" y="1674168"/>
            <a:ext cx="5530767" cy="25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95AE5-854E-4061-90FE-266FA92A7E4A}"/>
              </a:ext>
            </a:extLst>
          </p:cNvPr>
          <p:cNvSpPr txBox="1"/>
          <p:nvPr/>
        </p:nvSpPr>
        <p:spPr>
          <a:xfrm>
            <a:off x="7777350" y="2363397"/>
            <a:ext cx="3471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97B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Generative</a:t>
            </a:r>
            <a:endParaRPr lang="ko-KR" altLang="en-US" sz="4400" b="1" dirty="0">
              <a:solidFill>
                <a:srgbClr val="F97B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629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GAN</a:t>
            </a:r>
            <a:r>
              <a:rPr lang="ko-KR" altLang="en-US" sz="4000" b="1" dirty="0"/>
              <a:t>의 직관적 이해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ê·¸ë¦¼2: ìì±ì â êµ¬ë¶ì ëì">
            <a:extLst>
              <a:ext uri="{FF2B5EF4-FFF2-40B4-BE49-F238E27FC236}">
                <a16:creationId xmlns:a16="http://schemas.microsoft.com/office/drawing/2014/main" id="{47582F68-5DBE-4DE8-870D-049CE8CE9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8" t="3117"/>
          <a:stretch/>
        </p:blipFill>
        <p:spPr bwMode="auto">
          <a:xfrm>
            <a:off x="5133474" y="1674168"/>
            <a:ext cx="5434513" cy="43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6CF5F-3C48-4936-8E65-09C6772CA3A4}"/>
              </a:ext>
            </a:extLst>
          </p:cNvPr>
          <p:cNvSpPr txBox="1"/>
          <p:nvPr/>
        </p:nvSpPr>
        <p:spPr>
          <a:xfrm>
            <a:off x="1232171" y="3392488"/>
            <a:ext cx="3471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Adversarial</a:t>
            </a:r>
            <a:endParaRPr lang="ko-KR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9399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3294048" y="2669584"/>
            <a:ext cx="8071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더 자세한 내용은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사이언스팀에서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!!</a:t>
            </a:r>
            <a:endParaRPr lang="ko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07DEA-74A8-4B96-BA02-1B8F9C7AAA39}"/>
              </a:ext>
            </a:extLst>
          </p:cNvPr>
          <p:cNvSpPr/>
          <p:nvPr/>
        </p:nvSpPr>
        <p:spPr>
          <a:xfrm>
            <a:off x="4021009" y="5579161"/>
            <a:ext cx="4149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hlinkClick r:id="rId2"/>
              </a:rPr>
              <a:t>https://www.facebook.com/ybigtascience/</a:t>
            </a:r>
            <a:r>
              <a:rPr lang="ko-KR" altLang="en-US" sz="1600" dirty="0"/>
              <a:t> </a:t>
            </a:r>
          </a:p>
        </p:txBody>
      </p:sp>
      <p:pic>
        <p:nvPicPr>
          <p:cNvPr id="18434" name="Picture 2" descr="ì¬ì§ ì¤ëªì´ ììµëë¤.">
            <a:extLst>
              <a:ext uri="{FF2B5EF4-FFF2-40B4-BE49-F238E27FC236}">
                <a16:creationId xmlns:a16="http://schemas.microsoft.com/office/drawing/2014/main" id="{5913D8AD-C8F7-45EE-9685-E9BB8AB4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48" y="2267074"/>
            <a:ext cx="2387616" cy="21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749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5243192" y="3893915"/>
            <a:ext cx="1705616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731727"/>
            <a:ext cx="807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8762144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F4369D-051C-43C1-B8E2-E94A718C8A7A}"/>
              </a:ext>
            </a:extLst>
          </p:cNvPr>
          <p:cNvSpPr txBox="1"/>
          <p:nvPr/>
        </p:nvSpPr>
        <p:spPr>
          <a:xfrm>
            <a:off x="3416968" y="2875002"/>
            <a:ext cx="5358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Thank You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6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E1A06-10D2-4BB2-9A32-75566EBAF9BD}"/>
              </a:ext>
            </a:extLst>
          </p:cNvPr>
          <p:cNvSpPr txBox="1"/>
          <p:nvPr/>
        </p:nvSpPr>
        <p:spPr>
          <a:xfrm>
            <a:off x="1308100" y="3398200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입력</a:t>
            </a:r>
            <a:endParaRPr lang="en-US" altLang="ko-KR" sz="28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0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E1A06-10D2-4BB2-9A32-75566EBAF9BD}"/>
              </a:ext>
            </a:extLst>
          </p:cNvPr>
          <p:cNvSpPr txBox="1"/>
          <p:nvPr/>
        </p:nvSpPr>
        <p:spPr>
          <a:xfrm>
            <a:off x="1308100" y="3398200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입력</a:t>
            </a:r>
            <a:endParaRPr lang="en-US" altLang="ko-KR" sz="28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F8555F-D58D-437B-8A4B-092C1F31736C}"/>
              </a:ext>
            </a:extLst>
          </p:cNvPr>
          <p:cNvSpPr/>
          <p:nvPr/>
        </p:nvSpPr>
        <p:spPr>
          <a:xfrm>
            <a:off x="782664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762E-8F8E-4AC3-B610-E560A8833A13}"/>
              </a:ext>
            </a:extLst>
          </p:cNvPr>
          <p:cNvSpPr txBox="1"/>
          <p:nvPr/>
        </p:nvSpPr>
        <p:spPr>
          <a:xfrm>
            <a:off x="8815520" y="3398192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출력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1419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8852D-7020-4747-ABF7-8E64F013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2" y="2645065"/>
            <a:ext cx="2302108" cy="20294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391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F8555F-D58D-437B-8A4B-092C1F31736C}"/>
              </a:ext>
            </a:extLst>
          </p:cNvPr>
          <p:cNvSpPr/>
          <p:nvPr/>
        </p:nvSpPr>
        <p:spPr>
          <a:xfrm>
            <a:off x="782664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762E-8F8E-4AC3-B610-E560A8833A13}"/>
              </a:ext>
            </a:extLst>
          </p:cNvPr>
          <p:cNvSpPr txBox="1"/>
          <p:nvPr/>
        </p:nvSpPr>
        <p:spPr>
          <a:xfrm>
            <a:off x="9116880" y="3398192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8852D-7020-4747-ABF7-8E64F013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2" y="2645065"/>
            <a:ext cx="2302108" cy="20294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46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F8555F-D58D-437B-8A4B-092C1F31736C}"/>
              </a:ext>
            </a:extLst>
          </p:cNvPr>
          <p:cNvSpPr/>
          <p:nvPr/>
        </p:nvSpPr>
        <p:spPr>
          <a:xfrm>
            <a:off x="782664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762E-8F8E-4AC3-B610-E560A8833A13}"/>
              </a:ext>
            </a:extLst>
          </p:cNvPr>
          <p:cNvSpPr txBox="1"/>
          <p:nvPr/>
        </p:nvSpPr>
        <p:spPr>
          <a:xfrm>
            <a:off x="9116880" y="3398192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4</a:t>
            </a:r>
          </a:p>
        </p:txBody>
      </p:sp>
      <p:pic>
        <p:nvPicPr>
          <p:cNvPr id="10242" name="Picture 2" descr="y=x^2ì ëí ì´ë¯¸ì§ ê²ìê²°ê³¼">
            <a:extLst>
              <a:ext uri="{FF2B5EF4-FFF2-40B4-BE49-F238E27FC236}">
                <a16:creationId xmlns:a16="http://schemas.microsoft.com/office/drawing/2014/main" id="{922CF890-C446-44A5-9EB5-75088296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9"/>
          <a:stretch/>
        </p:blipFill>
        <p:spPr bwMode="auto">
          <a:xfrm>
            <a:off x="4724400" y="1971675"/>
            <a:ext cx="2743200" cy="26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EA387E-C5CA-4002-8336-EBC652B7CD27}"/>
              </a:ext>
            </a:extLst>
          </p:cNvPr>
          <p:cNvSpPr txBox="1"/>
          <p:nvPr/>
        </p:nvSpPr>
        <p:spPr>
          <a:xfrm>
            <a:off x="1308100" y="3398200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</a:t>
            </a:r>
          </a:p>
        </p:txBody>
      </p:sp>
      <p:pic>
        <p:nvPicPr>
          <p:cNvPr id="10246" name="Picture 6" descr="y=x^2ì ëí ì´ë¯¸ì§ ê²ìê²°ê³¼">
            <a:extLst>
              <a:ext uri="{FF2B5EF4-FFF2-40B4-BE49-F238E27FC236}">
                <a16:creationId xmlns:a16="http://schemas.microsoft.com/office/drawing/2014/main" id="{B0B55A11-D0CF-48F7-99A6-885F28F80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28750" r="81528" b="62223"/>
          <a:stretch/>
        </p:blipFill>
        <p:spPr bwMode="auto">
          <a:xfrm>
            <a:off x="5448300" y="4813042"/>
            <a:ext cx="12954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1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1F44AA-7210-4F93-A2C4-2E0E36915382}"/>
              </a:ext>
            </a:extLst>
          </p:cNvPr>
          <p:cNvSpPr/>
          <p:nvPr/>
        </p:nvSpPr>
        <p:spPr>
          <a:xfrm>
            <a:off x="3847083" y="5864332"/>
            <a:ext cx="4497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https://goo.gl/forms/h29bSwJthBklz3JG3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EC0EB-B216-4B0E-A90A-E83FB320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21" y="214084"/>
            <a:ext cx="8611158" cy="55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39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E1A06-10D2-4BB2-9A32-75566EBAF9BD}"/>
              </a:ext>
            </a:extLst>
          </p:cNvPr>
          <p:cNvSpPr txBox="1"/>
          <p:nvPr/>
        </p:nvSpPr>
        <p:spPr>
          <a:xfrm>
            <a:off x="1308100" y="3398200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입력</a:t>
            </a:r>
            <a:endParaRPr lang="en-US" altLang="ko-KR" sz="28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F8555F-D58D-437B-8A4B-092C1F31736C}"/>
              </a:ext>
            </a:extLst>
          </p:cNvPr>
          <p:cNvSpPr/>
          <p:nvPr/>
        </p:nvSpPr>
        <p:spPr>
          <a:xfrm>
            <a:off x="782664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762E-8F8E-4AC3-B610-E560A8833A13}"/>
              </a:ext>
            </a:extLst>
          </p:cNvPr>
          <p:cNvSpPr txBox="1"/>
          <p:nvPr/>
        </p:nvSpPr>
        <p:spPr>
          <a:xfrm>
            <a:off x="8815520" y="3398192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출력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68923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  <a:p>
            <a:pPr algn="ctr"/>
            <a:r>
              <a:rPr lang="en-US" altLang="ko-KR" sz="2800" b="1" dirty="0"/>
              <a:t>= </a:t>
            </a:r>
            <a:r>
              <a:rPr lang="ko-KR" altLang="en-US" sz="2800" b="1" dirty="0"/>
              <a:t>일종의 함수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E1A06-10D2-4BB2-9A32-75566EBAF9BD}"/>
              </a:ext>
            </a:extLst>
          </p:cNvPr>
          <p:cNvSpPr txBox="1"/>
          <p:nvPr/>
        </p:nvSpPr>
        <p:spPr>
          <a:xfrm>
            <a:off x="1308100" y="3398200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입력</a:t>
            </a:r>
            <a:endParaRPr lang="en-US" altLang="ko-KR" sz="28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F8555F-D58D-437B-8A4B-092C1F31736C}"/>
              </a:ext>
            </a:extLst>
          </p:cNvPr>
          <p:cNvSpPr/>
          <p:nvPr/>
        </p:nvSpPr>
        <p:spPr>
          <a:xfrm>
            <a:off x="782664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762E-8F8E-4AC3-B610-E560A8833A13}"/>
              </a:ext>
            </a:extLst>
          </p:cNvPr>
          <p:cNvSpPr txBox="1"/>
          <p:nvPr/>
        </p:nvSpPr>
        <p:spPr>
          <a:xfrm>
            <a:off x="8815520" y="3398192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출력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12394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3075120" y="5078316"/>
            <a:ext cx="604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인공지능</a:t>
            </a:r>
            <a:endParaRPr lang="en-US" altLang="ko-KR" sz="2800" b="1" dirty="0"/>
          </a:p>
          <a:p>
            <a:pPr algn="ctr"/>
            <a:r>
              <a:rPr lang="en-US" altLang="ko-KR" sz="2800" b="1" dirty="0"/>
              <a:t>= </a:t>
            </a:r>
            <a:r>
              <a:rPr lang="ko-KR" altLang="en-US" sz="2800" b="1" dirty="0"/>
              <a:t>일종의 </a:t>
            </a:r>
            <a:r>
              <a:rPr lang="ko-KR" altLang="en-US" sz="2800" b="1" dirty="0">
                <a:solidFill>
                  <a:srgbClr val="00B0F0"/>
                </a:solidFill>
              </a:rPr>
              <a:t>복잡한</a:t>
            </a:r>
            <a:r>
              <a:rPr lang="ko-KR" altLang="en-US" sz="2800" b="1" dirty="0"/>
              <a:t> 함수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E64AB-B04B-4DEF-80A7-3F9294A7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E1A06-10D2-4BB2-9A32-75566EBAF9BD}"/>
              </a:ext>
            </a:extLst>
          </p:cNvPr>
          <p:cNvSpPr txBox="1"/>
          <p:nvPr/>
        </p:nvSpPr>
        <p:spPr>
          <a:xfrm>
            <a:off x="1308100" y="3398200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입력</a:t>
            </a:r>
            <a:endParaRPr lang="en-US" altLang="ko-KR" sz="28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B057E2-6A1B-4B20-8123-C55B513BADA8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F8555F-D58D-437B-8A4B-092C1F31736C}"/>
              </a:ext>
            </a:extLst>
          </p:cNvPr>
          <p:cNvSpPr/>
          <p:nvPr/>
        </p:nvSpPr>
        <p:spPr>
          <a:xfrm>
            <a:off x="782664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762E-8F8E-4AC3-B610-E560A8833A13}"/>
              </a:ext>
            </a:extLst>
          </p:cNvPr>
          <p:cNvSpPr txBox="1"/>
          <p:nvPr/>
        </p:nvSpPr>
        <p:spPr>
          <a:xfrm>
            <a:off x="8815520" y="3398192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출력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446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2906187" y="3450443"/>
            <a:ext cx="463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딥러닝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vs </a:t>
            </a:r>
            <a:r>
              <a:rPr lang="ko-KR" altLang="en-US" sz="4000" b="1" dirty="0" err="1"/>
              <a:t>머신러닝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143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2906187" y="3450443"/>
            <a:ext cx="788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딥러닝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= </a:t>
            </a:r>
            <a:r>
              <a:rPr lang="ko-KR" altLang="en-US" sz="4000" b="1" dirty="0"/>
              <a:t>일종의 </a:t>
            </a:r>
            <a:r>
              <a:rPr lang="ko-KR" altLang="en-US" sz="4000" b="1" dirty="0">
                <a:solidFill>
                  <a:srgbClr val="00B0F0"/>
                </a:solidFill>
              </a:rPr>
              <a:t>복잡한</a:t>
            </a:r>
            <a:r>
              <a:rPr lang="ko-KR" altLang="en-US" sz="4000" b="1" dirty="0"/>
              <a:t> 함수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52128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119B-1823-4FD2-9121-5BC109ED5ED2}"/>
              </a:ext>
            </a:extLst>
          </p:cNvPr>
          <p:cNvSpPr txBox="1"/>
          <p:nvPr/>
        </p:nvSpPr>
        <p:spPr>
          <a:xfrm>
            <a:off x="2906187" y="3450443"/>
            <a:ext cx="788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딥러닝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= </a:t>
            </a:r>
            <a:r>
              <a:rPr lang="ko-KR" altLang="en-US" sz="4000" b="1" dirty="0">
                <a:solidFill>
                  <a:srgbClr val="00B0F0"/>
                </a:solidFill>
              </a:rPr>
              <a:t>신경망을 </a:t>
            </a:r>
            <a:r>
              <a:rPr lang="ko-KR" altLang="en-US" sz="4000" b="1" dirty="0" err="1">
                <a:solidFill>
                  <a:srgbClr val="00B0F0"/>
                </a:solidFill>
              </a:rPr>
              <a:t>본딴</a:t>
            </a:r>
            <a:r>
              <a:rPr lang="ko-KR" altLang="en-US" sz="4000" b="1" dirty="0"/>
              <a:t> 함수</a:t>
            </a:r>
            <a:endParaRPr lang="en-US" altLang="ko-KR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6C14D-D787-4689-B097-D21389446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3984">
            <a:off x="4924994" y="2907219"/>
            <a:ext cx="797296" cy="7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5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DD4B8-FCEE-46BA-AB8B-639C516E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58" y="3145744"/>
            <a:ext cx="1317283" cy="1317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83F190-E75E-48BF-9A86-1834B22155AB}"/>
              </a:ext>
            </a:extLst>
          </p:cNvPr>
          <p:cNvSpPr txBox="1"/>
          <p:nvPr/>
        </p:nvSpPr>
        <p:spPr>
          <a:xfrm>
            <a:off x="4165716" y="4499295"/>
            <a:ext cx="386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뉴런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신경세포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38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DD4B8-FCEE-46BA-AB8B-639C516E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58" y="3145744"/>
            <a:ext cx="1317283" cy="1317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83F190-E75E-48BF-9A86-1834B22155AB}"/>
              </a:ext>
            </a:extLst>
          </p:cNvPr>
          <p:cNvSpPr txBox="1"/>
          <p:nvPr/>
        </p:nvSpPr>
        <p:spPr>
          <a:xfrm>
            <a:off x="4165716" y="4499295"/>
            <a:ext cx="386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뉴런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신경세포</a:t>
            </a:r>
            <a:r>
              <a:rPr lang="en-US" altLang="ko-KR" sz="2000" b="1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C2ED7-E248-4A59-98E9-CDD54F318211}"/>
              </a:ext>
            </a:extLst>
          </p:cNvPr>
          <p:cNvSpPr txBox="1"/>
          <p:nvPr/>
        </p:nvSpPr>
        <p:spPr>
          <a:xfrm>
            <a:off x="1308100" y="3194015"/>
            <a:ext cx="2068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자극</a:t>
            </a:r>
            <a:br>
              <a:rPr lang="en-US" altLang="ko-KR" sz="2800" b="1" dirty="0"/>
            </a:br>
            <a:r>
              <a:rPr lang="en-US" altLang="ko-KR" sz="2800" b="1" dirty="0"/>
              <a:t>(</a:t>
            </a:r>
            <a:r>
              <a:rPr lang="ko-KR" altLang="en-US" sz="2800" b="1" dirty="0"/>
              <a:t>입력</a:t>
            </a:r>
            <a:r>
              <a:rPr lang="en-US" altLang="ko-KR" sz="2800" b="1" dirty="0"/>
              <a:t>)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C9156F8-DB4D-4ED7-818C-C9CE7C91364B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50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DD4B8-FCEE-46BA-AB8B-639C516E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58" y="3145744"/>
            <a:ext cx="1317283" cy="1317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83F190-E75E-48BF-9A86-1834B22155AB}"/>
              </a:ext>
            </a:extLst>
          </p:cNvPr>
          <p:cNvSpPr txBox="1"/>
          <p:nvPr/>
        </p:nvSpPr>
        <p:spPr>
          <a:xfrm>
            <a:off x="4165716" y="4499295"/>
            <a:ext cx="386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뉴런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신경세포</a:t>
            </a:r>
            <a:r>
              <a:rPr lang="en-US" altLang="ko-KR" sz="2000" b="1" dirty="0"/>
              <a:t>)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C9156F8-DB4D-4ED7-818C-C9CE7C91364B}"/>
              </a:ext>
            </a:extLst>
          </p:cNvPr>
          <p:cNvSpPr/>
          <p:nvPr/>
        </p:nvSpPr>
        <p:spPr>
          <a:xfrm>
            <a:off x="3376480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1E3F61-4B8E-4684-9A3B-ECE1C1D5D46B}"/>
              </a:ext>
            </a:extLst>
          </p:cNvPr>
          <p:cNvSpPr/>
          <p:nvPr/>
        </p:nvSpPr>
        <p:spPr>
          <a:xfrm rot="19873930">
            <a:off x="7761764" y="2850282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5B81D-84E3-4110-B34D-E0AD5A258DC8}"/>
              </a:ext>
            </a:extLst>
          </p:cNvPr>
          <p:cNvSpPr txBox="1"/>
          <p:nvPr/>
        </p:nvSpPr>
        <p:spPr>
          <a:xfrm>
            <a:off x="8478778" y="2601064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B2C93CC-FFE3-4F4F-9AEB-D4565287F5B6}"/>
              </a:ext>
            </a:extLst>
          </p:cNvPr>
          <p:cNvSpPr/>
          <p:nvPr/>
        </p:nvSpPr>
        <p:spPr>
          <a:xfrm rot="1726070" flipV="1">
            <a:off x="7761764" y="4393727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550475-87FE-4994-863F-1B2A33FE18B7}"/>
              </a:ext>
            </a:extLst>
          </p:cNvPr>
          <p:cNvSpPr txBox="1"/>
          <p:nvPr/>
        </p:nvSpPr>
        <p:spPr>
          <a:xfrm>
            <a:off x="8478778" y="4633017"/>
            <a:ext cx="20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8F8E63-F043-4ECE-BD02-5B321B3C96CF}"/>
              </a:ext>
            </a:extLst>
          </p:cNvPr>
          <p:cNvSpPr txBox="1"/>
          <p:nvPr/>
        </p:nvSpPr>
        <p:spPr>
          <a:xfrm>
            <a:off x="7494976" y="2359245"/>
            <a:ext cx="15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역치 미만</a:t>
            </a:r>
            <a:endParaRPr lang="en-US" altLang="ko-KR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A6B03-00CE-4767-82E7-90D204C86C47}"/>
              </a:ext>
            </a:extLst>
          </p:cNvPr>
          <p:cNvSpPr txBox="1"/>
          <p:nvPr/>
        </p:nvSpPr>
        <p:spPr>
          <a:xfrm>
            <a:off x="7494976" y="5059502"/>
            <a:ext cx="15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역치 이상</a:t>
            </a:r>
            <a:endParaRPr lang="en-US" altLang="ko-KR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F0B5A-19F7-467B-BC15-A6B72D461E80}"/>
              </a:ext>
            </a:extLst>
          </p:cNvPr>
          <p:cNvSpPr txBox="1"/>
          <p:nvPr/>
        </p:nvSpPr>
        <p:spPr>
          <a:xfrm>
            <a:off x="1308100" y="3194015"/>
            <a:ext cx="2068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자극</a:t>
            </a:r>
            <a:br>
              <a:rPr lang="en-US" altLang="ko-KR" sz="2800" b="1" dirty="0"/>
            </a:br>
            <a:r>
              <a:rPr lang="en-US" altLang="ko-KR" sz="2800" b="1" dirty="0"/>
              <a:t>(</a:t>
            </a:r>
            <a:r>
              <a:rPr lang="ko-KR" altLang="en-US" sz="2800" b="1" dirty="0"/>
              <a:t>입력</a:t>
            </a:r>
            <a:r>
              <a:rPr lang="en-US" altLang="ko-KR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130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20D311A0-6ABE-4651-8223-B1FFFB3B5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2096039" y="1588247"/>
            <a:ext cx="7999921" cy="447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DD4B8-FCEE-46BA-AB8B-639C516E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2113980"/>
            <a:ext cx="797897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2F77CE2-C964-4A74-A17E-E963F3442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3333149"/>
            <a:ext cx="797897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CDAD7DF-CC32-40DC-B9DD-A2D16C76C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2" y="4552318"/>
            <a:ext cx="797897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A4D58-E124-4BD8-ABC0-A10FB50F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9" y="1623759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24EB049-21A1-4891-A706-15BAD6CC9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9" y="2861912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9D179C7-9810-4634-9E12-54B8C1F3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9" y="4063178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1225A48-75BD-4EB5-8CB0-E281BE75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9" y="5299957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A1CEFB9-777D-4BA6-B614-E3EDA9622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7" y="1623759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3D11164-144F-40E2-986E-021B7C926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7" y="2861912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E37D7E-BA69-412E-8FDE-68956A873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7" y="4063178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CBBC8E4-E510-4E15-B1A4-DEEFA42D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7" y="5299957"/>
            <a:ext cx="748098" cy="79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A9616B1-362C-4CFD-9721-E902420D8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725" y="3351283"/>
            <a:ext cx="748098" cy="7978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8737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3419523" y="3893915"/>
            <a:ext cx="535295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731727"/>
            <a:ext cx="807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Deep Learning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4821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20D311A0-6ABE-4651-8223-B1FFFB3B5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2096039" y="1588247"/>
            <a:ext cx="7999921" cy="447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5EED04-54FC-4D3B-98BF-6A0F9CABBDF4}"/>
              </a:ext>
            </a:extLst>
          </p:cNvPr>
          <p:cNvSpPr/>
          <p:nvPr/>
        </p:nvSpPr>
        <p:spPr>
          <a:xfrm rot="2990251">
            <a:off x="7582480" y="2428082"/>
            <a:ext cx="501778" cy="59501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52AEA-4025-442B-93A6-58CDCBD87714}"/>
              </a:ext>
            </a:extLst>
          </p:cNvPr>
          <p:cNvSpPr txBox="1"/>
          <p:nvPr/>
        </p:nvSpPr>
        <p:spPr>
          <a:xfrm>
            <a:off x="8222541" y="2197399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노드 </a:t>
            </a:r>
            <a:r>
              <a:rPr lang="en-US" altLang="ko-KR" sz="2400" b="1" dirty="0"/>
              <a:t>(Node)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7112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2533610" y="3893915"/>
            <a:ext cx="712478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731727"/>
            <a:ext cx="807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Deep Learning </a:t>
            </a:r>
            <a:r>
              <a:rPr lang="ko-KR" altLang="en-US" sz="6000" b="1" dirty="0"/>
              <a:t>용어</a:t>
            </a:r>
          </a:p>
        </p:txBody>
      </p:sp>
    </p:spTree>
    <p:extLst>
      <p:ext uri="{BB962C8B-B14F-4D97-AF65-F5344CB8AC3E}">
        <p14:creationId xmlns:p14="http://schemas.microsoft.com/office/powerpoint/2010/main" val="71210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99DC-1877-457C-A6CA-B330F2B9279A}"/>
              </a:ext>
            </a:extLst>
          </p:cNvPr>
          <p:cNvSpPr txBox="1"/>
          <p:nvPr/>
        </p:nvSpPr>
        <p:spPr>
          <a:xfrm>
            <a:off x="686963" y="1463731"/>
            <a:ext cx="3467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가중치 </a:t>
            </a:r>
            <a:r>
              <a:rPr lang="en-US" altLang="ko-KR" sz="2800" b="1" dirty="0"/>
              <a:t>(Weights)</a:t>
            </a:r>
            <a:endParaRPr lang="ko-KR" altLang="en-US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250CE4-D1AC-4C26-B7B7-190A97B71762}"/>
              </a:ext>
            </a:extLst>
          </p:cNvPr>
          <p:cNvGrpSpPr/>
          <p:nvPr/>
        </p:nvGrpSpPr>
        <p:grpSpPr>
          <a:xfrm>
            <a:off x="2195172" y="2473440"/>
            <a:ext cx="7801656" cy="3169250"/>
            <a:chOff x="3726200" y="3118279"/>
            <a:chExt cx="7801656" cy="3169250"/>
          </a:xfrm>
        </p:grpSpPr>
        <p:pic>
          <p:nvPicPr>
            <p:cNvPr id="18" name="Picture 6" descr="deep learning weightsì ëí ì´ë¯¸ì§ ê²ìê²°ê³¼">
              <a:extLst>
                <a:ext uri="{FF2B5EF4-FFF2-40B4-BE49-F238E27FC236}">
                  <a16:creationId xmlns:a16="http://schemas.microsoft.com/office/drawing/2014/main" id="{F0A4944F-E6D6-4B46-81FC-425D5C5196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1" t="14123" r="1596" b="16121"/>
            <a:stretch/>
          </p:blipFill>
          <p:spPr bwMode="auto">
            <a:xfrm>
              <a:off x="3931919" y="3118280"/>
              <a:ext cx="7595937" cy="316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eep learning weightsì ëí ì´ë¯¸ì§ ê²ìê²°ê³¼">
              <a:extLst>
                <a:ext uri="{FF2B5EF4-FFF2-40B4-BE49-F238E27FC236}">
                  <a16:creationId xmlns:a16="http://schemas.microsoft.com/office/drawing/2014/main" id="{E31D2C27-A8EF-4854-A24B-9749E0D5D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" t="14123" r="88119" b="16121"/>
            <a:stretch/>
          </p:blipFill>
          <p:spPr bwMode="auto">
            <a:xfrm>
              <a:off x="3726200" y="3118279"/>
              <a:ext cx="1045971" cy="316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01273-9D57-4ECD-9E6F-CDC5BC9DD959}"/>
              </a:ext>
            </a:extLst>
          </p:cNvPr>
          <p:cNvSpPr/>
          <p:nvPr/>
        </p:nvSpPr>
        <p:spPr>
          <a:xfrm>
            <a:off x="6880860" y="2606040"/>
            <a:ext cx="133350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역치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FDBA4B-89DA-4C86-B5B6-9C1B356FE225}"/>
              </a:ext>
            </a:extLst>
          </p:cNvPr>
          <p:cNvSpPr/>
          <p:nvPr/>
        </p:nvSpPr>
        <p:spPr>
          <a:xfrm>
            <a:off x="8900160" y="2495752"/>
            <a:ext cx="1005840" cy="5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62B5F6D-40A8-4F10-8657-10D487340FBF}"/>
              </a:ext>
            </a:extLst>
          </p:cNvPr>
          <p:cNvSpPr/>
          <p:nvPr/>
        </p:nvSpPr>
        <p:spPr>
          <a:xfrm>
            <a:off x="3625677" y="2805708"/>
            <a:ext cx="2117197" cy="21183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D350AF-D8C0-46F1-8598-34153C0FD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2984568"/>
            <a:ext cx="1640706" cy="1749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699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99DC-1877-457C-A6CA-B330F2B9279A}"/>
              </a:ext>
            </a:extLst>
          </p:cNvPr>
          <p:cNvSpPr txBox="1"/>
          <p:nvPr/>
        </p:nvSpPr>
        <p:spPr>
          <a:xfrm>
            <a:off x="686963" y="1463731"/>
            <a:ext cx="3467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가중치 </a:t>
            </a:r>
            <a:r>
              <a:rPr lang="en-US" altLang="ko-KR" sz="2800" b="1" dirty="0"/>
              <a:t>(Weights)</a:t>
            </a:r>
            <a:endParaRPr lang="ko-KR" altLang="en-US" sz="2800" b="1" dirty="0"/>
          </a:p>
        </p:txBody>
      </p:sp>
      <p:pic>
        <p:nvPicPr>
          <p:cNvPr id="18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F0A4944F-E6D6-4B46-81FC-425D5C519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686963" y="2473441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01273-9D57-4ECD-9E6F-CDC5BC9DD959}"/>
              </a:ext>
            </a:extLst>
          </p:cNvPr>
          <p:cNvSpPr/>
          <p:nvPr/>
        </p:nvSpPr>
        <p:spPr>
          <a:xfrm>
            <a:off x="6880860" y="2606040"/>
            <a:ext cx="133350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역치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FDBA4B-89DA-4C86-B5B6-9C1B356FE225}"/>
              </a:ext>
            </a:extLst>
          </p:cNvPr>
          <p:cNvSpPr/>
          <p:nvPr/>
        </p:nvSpPr>
        <p:spPr>
          <a:xfrm>
            <a:off x="8900160" y="2495752"/>
            <a:ext cx="1005840" cy="5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029EE-6902-4284-A3F3-62BADC5C53E5}"/>
              </a:ext>
            </a:extLst>
          </p:cNvPr>
          <p:cNvSpPr/>
          <p:nvPr/>
        </p:nvSpPr>
        <p:spPr>
          <a:xfrm>
            <a:off x="2240280" y="2415540"/>
            <a:ext cx="716280" cy="329184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B2F689-B068-4B2E-B2E9-9D2FC03EF3A0}"/>
              </a:ext>
            </a:extLst>
          </p:cNvPr>
          <p:cNvSpPr/>
          <p:nvPr/>
        </p:nvSpPr>
        <p:spPr>
          <a:xfrm>
            <a:off x="5121252" y="3505200"/>
            <a:ext cx="616608" cy="5791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F8EDA-3A71-4C69-8A54-0BCAAF8E8984}"/>
              </a:ext>
            </a:extLst>
          </p:cNvPr>
          <p:cNvSpPr txBox="1"/>
          <p:nvPr/>
        </p:nvSpPr>
        <p:spPr>
          <a:xfrm>
            <a:off x="6477000" y="485141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B0F0"/>
                </a:solidFill>
              </a:rPr>
              <a:t>학습시키는 대상</a:t>
            </a:r>
          </a:p>
        </p:txBody>
      </p:sp>
    </p:spTree>
    <p:extLst>
      <p:ext uri="{BB962C8B-B14F-4D97-AF65-F5344CB8AC3E}">
        <p14:creationId xmlns:p14="http://schemas.microsoft.com/office/powerpoint/2010/main" val="343390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99DC-1877-457C-A6CA-B330F2B9279A}"/>
              </a:ext>
            </a:extLst>
          </p:cNvPr>
          <p:cNvSpPr txBox="1"/>
          <p:nvPr/>
        </p:nvSpPr>
        <p:spPr>
          <a:xfrm>
            <a:off x="686963" y="1463731"/>
            <a:ext cx="624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활성화 함수 </a:t>
            </a:r>
            <a:r>
              <a:rPr lang="en-US" altLang="ko-KR" sz="2800" b="1" dirty="0"/>
              <a:t>(Activation Function)</a:t>
            </a:r>
            <a:endParaRPr lang="ko-KR" altLang="en-US" sz="2800" b="1" dirty="0"/>
          </a:p>
        </p:txBody>
      </p:sp>
      <p:pic>
        <p:nvPicPr>
          <p:cNvPr id="18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F0A4944F-E6D6-4B46-81FC-425D5C519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686963" y="2473441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FDBA4B-89DA-4C86-B5B6-9C1B356FE225}"/>
              </a:ext>
            </a:extLst>
          </p:cNvPr>
          <p:cNvSpPr/>
          <p:nvPr/>
        </p:nvSpPr>
        <p:spPr>
          <a:xfrm>
            <a:off x="8900160" y="2495752"/>
            <a:ext cx="1005840" cy="5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029EE-6902-4284-A3F3-62BADC5C53E5}"/>
              </a:ext>
            </a:extLst>
          </p:cNvPr>
          <p:cNvSpPr/>
          <p:nvPr/>
        </p:nvSpPr>
        <p:spPr>
          <a:xfrm>
            <a:off x="6833936" y="2480725"/>
            <a:ext cx="1426143" cy="2030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CE60C-0432-4810-92D6-840DA96C92DD}"/>
              </a:ext>
            </a:extLst>
          </p:cNvPr>
          <p:cNvSpPr txBox="1"/>
          <p:nvPr/>
        </p:nvSpPr>
        <p:spPr>
          <a:xfrm>
            <a:off x="5783580" y="4735914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</a:rPr>
              <a:t>딥러닝의</a:t>
            </a:r>
            <a:r>
              <a:rPr lang="ko-KR" altLang="en-US" sz="2800" b="1" dirty="0">
                <a:solidFill>
                  <a:srgbClr val="FF0000"/>
                </a:solidFill>
              </a:rPr>
              <a:t> 특징 중 하나 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비선형 함수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99DC-1877-457C-A6CA-B330F2B9279A}"/>
              </a:ext>
            </a:extLst>
          </p:cNvPr>
          <p:cNvSpPr txBox="1"/>
          <p:nvPr/>
        </p:nvSpPr>
        <p:spPr>
          <a:xfrm>
            <a:off x="686963" y="1463731"/>
            <a:ext cx="624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활성화 함수 </a:t>
            </a:r>
            <a:r>
              <a:rPr lang="en-US" altLang="ko-KR" sz="2800" b="1" dirty="0"/>
              <a:t>(Activation Function)</a:t>
            </a:r>
            <a:endParaRPr lang="ko-KR" altLang="en-US" sz="2800" b="1" dirty="0"/>
          </a:p>
        </p:txBody>
      </p:sp>
      <p:pic>
        <p:nvPicPr>
          <p:cNvPr id="18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F0A4944F-E6D6-4B46-81FC-425D5C519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686963" y="2473441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FDBA4B-89DA-4C86-B5B6-9C1B356FE225}"/>
              </a:ext>
            </a:extLst>
          </p:cNvPr>
          <p:cNvSpPr/>
          <p:nvPr/>
        </p:nvSpPr>
        <p:spPr>
          <a:xfrm>
            <a:off x="8900160" y="2495752"/>
            <a:ext cx="1005840" cy="5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029EE-6902-4284-A3F3-62BADC5C53E5}"/>
              </a:ext>
            </a:extLst>
          </p:cNvPr>
          <p:cNvSpPr/>
          <p:nvPr/>
        </p:nvSpPr>
        <p:spPr>
          <a:xfrm>
            <a:off x="6833936" y="2480725"/>
            <a:ext cx="1426143" cy="2030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E3A1118-FB7F-4272-9AA2-7C4F28CF9576}"/>
              </a:ext>
            </a:extLst>
          </p:cNvPr>
          <p:cNvSpPr/>
          <p:nvPr/>
        </p:nvSpPr>
        <p:spPr>
          <a:xfrm rot="16200000">
            <a:off x="1437783" y="1690934"/>
            <a:ext cx="3815333" cy="4645607"/>
          </a:xfrm>
          <a:prstGeom prst="wedgeRectCallout">
            <a:avLst>
              <a:gd name="adj1" fmla="val 23489"/>
              <a:gd name="adj2" fmla="val 70726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3A821-495C-45F1-ABA7-5ACCCCDD6FEF}"/>
              </a:ext>
            </a:extLst>
          </p:cNvPr>
          <p:cNvSpPr txBox="1"/>
          <p:nvPr/>
        </p:nvSpPr>
        <p:spPr>
          <a:xfrm>
            <a:off x="5783580" y="4735914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</a:rPr>
              <a:t>딥러닝의</a:t>
            </a:r>
            <a:r>
              <a:rPr lang="ko-KR" altLang="en-US" sz="2800" b="1" dirty="0">
                <a:solidFill>
                  <a:srgbClr val="FF0000"/>
                </a:solidFill>
              </a:rPr>
              <a:t> 특징 중 하나 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비선형 함수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88A58-D6E2-4EC9-9931-62D21015D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68" y="2658107"/>
            <a:ext cx="4410357" cy="2935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52C9A9-A3A7-48C1-BF77-B43AA068A352}"/>
              </a:ext>
            </a:extLst>
          </p:cNvPr>
          <p:cNvSpPr txBox="1"/>
          <p:nvPr/>
        </p:nvSpPr>
        <p:spPr>
          <a:xfrm>
            <a:off x="2801869" y="228877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</a:t>
            </a:r>
            <a:endParaRPr lang="ko-KR" altLang="en-US" b="1" dirty="0"/>
          </a:p>
        </p:txBody>
      </p:sp>
      <p:pic>
        <p:nvPicPr>
          <p:cNvPr id="16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9437D1E1-F6CA-40A2-9C8A-46F9876DA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12" t="16299" r="20385" b="44384"/>
          <a:stretch/>
        </p:blipFill>
        <p:spPr bwMode="auto">
          <a:xfrm>
            <a:off x="6877370" y="2572793"/>
            <a:ext cx="1339273" cy="17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6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2AFA29D2-979E-408F-AC57-ED76F2AC7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686963" y="2473441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9B706483-C719-4168-AC9F-2A945DAFB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12" t="16299" r="20385" b="44384"/>
          <a:stretch/>
        </p:blipFill>
        <p:spPr bwMode="auto">
          <a:xfrm>
            <a:off x="6877370" y="2572793"/>
            <a:ext cx="1339273" cy="17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99DC-1877-457C-A6CA-B330F2B9279A}"/>
              </a:ext>
            </a:extLst>
          </p:cNvPr>
          <p:cNvSpPr txBox="1"/>
          <p:nvPr/>
        </p:nvSpPr>
        <p:spPr>
          <a:xfrm>
            <a:off x="686963" y="1463731"/>
            <a:ext cx="624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활성화 함수 </a:t>
            </a:r>
            <a:r>
              <a:rPr lang="en-US" altLang="ko-KR" sz="2800" b="1" dirty="0"/>
              <a:t>(Activation Function)</a:t>
            </a:r>
            <a:endParaRPr lang="ko-KR" altLang="en-US" sz="2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FDBA4B-89DA-4C86-B5B6-9C1B356FE225}"/>
              </a:ext>
            </a:extLst>
          </p:cNvPr>
          <p:cNvSpPr/>
          <p:nvPr/>
        </p:nvSpPr>
        <p:spPr>
          <a:xfrm>
            <a:off x="8900160" y="2495752"/>
            <a:ext cx="1005840" cy="5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029EE-6902-4284-A3F3-62BADC5C53E5}"/>
              </a:ext>
            </a:extLst>
          </p:cNvPr>
          <p:cNvSpPr/>
          <p:nvPr/>
        </p:nvSpPr>
        <p:spPr>
          <a:xfrm>
            <a:off x="6833936" y="2480725"/>
            <a:ext cx="1426143" cy="2030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E3A1118-FB7F-4272-9AA2-7C4F28CF9576}"/>
              </a:ext>
            </a:extLst>
          </p:cNvPr>
          <p:cNvSpPr/>
          <p:nvPr/>
        </p:nvSpPr>
        <p:spPr>
          <a:xfrm rot="16200000">
            <a:off x="1437783" y="1690934"/>
            <a:ext cx="3815333" cy="4645607"/>
          </a:xfrm>
          <a:prstGeom prst="wedgeRectCallout">
            <a:avLst>
              <a:gd name="adj1" fmla="val 23489"/>
              <a:gd name="adj2" fmla="val 70726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reluì ëí ì´ë¯¸ì§ ê²ìê²°ê³¼">
            <a:extLst>
              <a:ext uri="{FF2B5EF4-FFF2-40B4-BE49-F238E27FC236}">
                <a16:creationId xmlns:a16="http://schemas.microsoft.com/office/drawing/2014/main" id="{AA9EE00F-60AD-4D23-8636-185FF3F9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04" y="2276865"/>
            <a:ext cx="4460890" cy="347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73A821-495C-45F1-ABA7-5ACCCCDD6FEF}"/>
              </a:ext>
            </a:extLst>
          </p:cNvPr>
          <p:cNvSpPr txBox="1"/>
          <p:nvPr/>
        </p:nvSpPr>
        <p:spPr>
          <a:xfrm>
            <a:off x="5783580" y="4735914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</a:rPr>
              <a:t>딥러닝의</a:t>
            </a:r>
            <a:r>
              <a:rPr lang="ko-KR" altLang="en-US" sz="2800" b="1" dirty="0">
                <a:solidFill>
                  <a:srgbClr val="FF0000"/>
                </a:solidFill>
              </a:rPr>
              <a:t> 특징 중 하나 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비선형 함수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9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4E4C9A-6E64-43B2-A055-2D1BA17B3DE4}"/>
              </a:ext>
            </a:extLst>
          </p:cNvPr>
          <p:cNvGrpSpPr/>
          <p:nvPr/>
        </p:nvGrpSpPr>
        <p:grpSpPr>
          <a:xfrm>
            <a:off x="4288825" y="1669071"/>
            <a:ext cx="7021325" cy="4270630"/>
            <a:chOff x="3747287" y="1409919"/>
            <a:chExt cx="7999921" cy="4769293"/>
          </a:xfrm>
        </p:grpSpPr>
        <p:pic>
          <p:nvPicPr>
            <p:cNvPr id="4098" name="Picture 2" descr="neural networkì ëí ì´ë¯¸ì§ ê²ìê²°ê³¼">
              <a:extLst>
                <a:ext uri="{FF2B5EF4-FFF2-40B4-BE49-F238E27FC236}">
                  <a16:creationId xmlns:a16="http://schemas.microsoft.com/office/drawing/2014/main" id="{20D311A0-6ABE-4651-8223-B1FFFB3B5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 bwMode="auto">
            <a:xfrm>
              <a:off x="3747287" y="1588247"/>
              <a:ext cx="7999921" cy="447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888000-E48E-48A4-8614-EDBB37DEBC92}"/>
                </a:ext>
              </a:extLst>
            </p:cNvPr>
            <p:cNvSpPr/>
            <p:nvPr/>
          </p:nvSpPr>
          <p:spPr>
            <a:xfrm>
              <a:off x="3915054" y="2015231"/>
              <a:ext cx="1003177" cy="3479463"/>
            </a:xfrm>
            <a:prstGeom prst="rect">
              <a:avLst/>
            </a:prstGeom>
            <a:noFill/>
            <a:ln w="762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F79CA1-B131-442A-8896-6CE1EBA4A125}"/>
                </a:ext>
              </a:extLst>
            </p:cNvPr>
            <p:cNvSpPr/>
            <p:nvPr/>
          </p:nvSpPr>
          <p:spPr>
            <a:xfrm>
              <a:off x="6098961" y="1541699"/>
              <a:ext cx="1003177" cy="4637513"/>
            </a:xfrm>
            <a:prstGeom prst="rect">
              <a:avLst/>
            </a:prstGeom>
            <a:noFill/>
            <a:ln w="762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4D579B-B8D2-4F74-B6FC-C0E219E0D9E5}"/>
                </a:ext>
              </a:extLst>
            </p:cNvPr>
            <p:cNvSpPr/>
            <p:nvPr/>
          </p:nvSpPr>
          <p:spPr>
            <a:xfrm>
              <a:off x="8282869" y="1541699"/>
              <a:ext cx="1003177" cy="4637513"/>
            </a:xfrm>
            <a:prstGeom prst="rect">
              <a:avLst/>
            </a:prstGeom>
            <a:noFill/>
            <a:ln w="762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60411F3C-A901-426E-AD05-63E2253A66A1}"/>
                </a:ext>
              </a:extLst>
            </p:cNvPr>
            <p:cNvSpPr/>
            <p:nvPr/>
          </p:nvSpPr>
          <p:spPr>
            <a:xfrm>
              <a:off x="4283477" y="1541699"/>
              <a:ext cx="266330" cy="356656"/>
            </a:xfrm>
            <a:prstGeom prst="downArrow">
              <a:avLst/>
            </a:prstGeom>
            <a:solidFill>
              <a:srgbClr val="33CCFF"/>
            </a:solidFill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550D2AA6-5F77-4A76-A48A-80C0F884648F}"/>
                </a:ext>
              </a:extLst>
            </p:cNvPr>
            <p:cNvSpPr/>
            <p:nvPr/>
          </p:nvSpPr>
          <p:spPr>
            <a:xfrm rot="18996863">
              <a:off x="5688542" y="1409919"/>
              <a:ext cx="266330" cy="356656"/>
            </a:xfrm>
            <a:prstGeom prst="downArrow">
              <a:avLst/>
            </a:prstGeom>
            <a:solidFill>
              <a:srgbClr val="33CCFF"/>
            </a:solidFill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06EA8326-0BBC-4985-AE22-67840E9351AE}"/>
                </a:ext>
              </a:extLst>
            </p:cNvPr>
            <p:cNvSpPr/>
            <p:nvPr/>
          </p:nvSpPr>
          <p:spPr>
            <a:xfrm rot="18996863">
              <a:off x="7890481" y="1409919"/>
              <a:ext cx="266330" cy="356656"/>
            </a:xfrm>
            <a:prstGeom prst="downArrow">
              <a:avLst/>
            </a:prstGeom>
            <a:solidFill>
              <a:srgbClr val="33CCFF"/>
            </a:solidFill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298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레이어 </a:t>
            </a:r>
            <a:r>
              <a:rPr lang="en-US" altLang="ko-KR" sz="2800" b="1" dirty="0"/>
              <a:t>(Layer)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6133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4E4C9A-6E64-43B2-A055-2D1BA17B3DE4}"/>
              </a:ext>
            </a:extLst>
          </p:cNvPr>
          <p:cNvGrpSpPr/>
          <p:nvPr/>
        </p:nvGrpSpPr>
        <p:grpSpPr>
          <a:xfrm>
            <a:off x="4288825" y="1792486"/>
            <a:ext cx="7021325" cy="4160635"/>
            <a:chOff x="3747287" y="1547744"/>
            <a:chExt cx="7999921" cy="4646455"/>
          </a:xfrm>
        </p:grpSpPr>
        <p:pic>
          <p:nvPicPr>
            <p:cNvPr id="4098" name="Picture 2" descr="neural networkì ëí ì´ë¯¸ì§ ê²ìê²°ê³¼">
              <a:extLst>
                <a:ext uri="{FF2B5EF4-FFF2-40B4-BE49-F238E27FC236}">
                  <a16:creationId xmlns:a16="http://schemas.microsoft.com/office/drawing/2014/main" id="{20D311A0-6ABE-4651-8223-B1FFFB3B5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 bwMode="auto">
            <a:xfrm>
              <a:off x="3747287" y="1588247"/>
              <a:ext cx="7999921" cy="447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888000-E48E-48A4-8614-EDBB37DEBC92}"/>
                </a:ext>
              </a:extLst>
            </p:cNvPr>
            <p:cNvSpPr/>
            <p:nvPr/>
          </p:nvSpPr>
          <p:spPr>
            <a:xfrm>
              <a:off x="3915054" y="1547744"/>
              <a:ext cx="7632279" cy="4646455"/>
            </a:xfrm>
            <a:prstGeom prst="rect">
              <a:avLst/>
            </a:prstGeom>
            <a:noFill/>
            <a:ln w="7620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모델 </a:t>
            </a:r>
            <a:r>
              <a:rPr lang="en-US" altLang="ko-KR" sz="2800" b="1" dirty="0"/>
              <a:t>(Model)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D6D60-028C-4F9F-B243-97BFCD90A5BF}"/>
              </a:ext>
            </a:extLst>
          </p:cNvPr>
          <p:cNvSpPr txBox="1"/>
          <p:nvPr/>
        </p:nvSpPr>
        <p:spPr>
          <a:xfrm>
            <a:off x="686963" y="1986951"/>
            <a:ext cx="31595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   = Architecture</a:t>
            </a:r>
            <a:br>
              <a:rPr lang="en-US" altLang="ko-KR" sz="2800" b="1" dirty="0"/>
            </a:br>
            <a:r>
              <a:rPr lang="en-US" altLang="ko-KR" sz="2800" b="1" dirty="0"/>
              <a:t>    = Network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03245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489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손실 함수 </a:t>
            </a:r>
            <a:r>
              <a:rPr lang="en-US" altLang="ko-KR" sz="2800" b="1" dirty="0"/>
              <a:t>(Loss Function)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64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53243-6E12-4C65-940D-AAB6B21B2D6D}"/>
              </a:ext>
            </a:extLst>
          </p:cNvPr>
          <p:cNvSpPr txBox="1"/>
          <p:nvPr/>
        </p:nvSpPr>
        <p:spPr>
          <a:xfrm>
            <a:off x="4385535" y="3294735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딥러닝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16477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489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손실 함수 </a:t>
            </a:r>
            <a:r>
              <a:rPr lang="en-US" altLang="ko-KR" sz="2800" b="1" dirty="0"/>
              <a:t>(Loss Function)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0113-5066-4EAD-BDDE-FE89B3054E65}"/>
              </a:ext>
            </a:extLst>
          </p:cNvPr>
          <p:cNvSpPr txBox="1"/>
          <p:nvPr/>
        </p:nvSpPr>
        <p:spPr>
          <a:xfrm>
            <a:off x="686963" y="2077770"/>
            <a:ext cx="6784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신경망이 학습할 수 있도록 해주는 지표</a:t>
            </a:r>
            <a:endParaRPr lang="en-US" altLang="ko-KR" sz="2800" dirty="0"/>
          </a:p>
          <a:p>
            <a:r>
              <a:rPr lang="en-US" altLang="ko-KR" sz="2800" dirty="0"/>
              <a:t>  or </a:t>
            </a:r>
            <a:r>
              <a:rPr lang="ko-KR" altLang="en-US" sz="2800" dirty="0"/>
              <a:t>학습 상태를 측정하는 지표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61703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489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손실 함수 </a:t>
            </a:r>
            <a:r>
              <a:rPr lang="en-US" altLang="ko-KR" sz="2800" b="1" dirty="0"/>
              <a:t>(Loss Function)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0113-5066-4EAD-BDDE-FE89B3054E65}"/>
              </a:ext>
            </a:extLst>
          </p:cNvPr>
          <p:cNvSpPr txBox="1"/>
          <p:nvPr/>
        </p:nvSpPr>
        <p:spPr>
          <a:xfrm>
            <a:off x="686963" y="2077770"/>
            <a:ext cx="6784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신경망이 학습할 수 있도록 해주는 지표</a:t>
            </a:r>
            <a:endParaRPr lang="en-US" altLang="ko-KR" sz="2800" dirty="0"/>
          </a:p>
          <a:p>
            <a:r>
              <a:rPr lang="en-US" altLang="ko-KR" sz="2800" dirty="0"/>
              <a:t>  or </a:t>
            </a:r>
            <a:r>
              <a:rPr lang="ko-KR" altLang="en-US" sz="2800" dirty="0"/>
              <a:t>학습 상태를 측정하는 지표</a:t>
            </a:r>
            <a:endParaRPr lang="en-US" altLang="ko-KR" sz="2800" dirty="0"/>
          </a:p>
        </p:txBody>
      </p:sp>
      <p:pic>
        <p:nvPicPr>
          <p:cNvPr id="10242" name="Picture 2" descr="mean square errorì ëí ì´ë¯¸ì§ ê²ìê²°ê³¼">
            <a:extLst>
              <a:ext uri="{FF2B5EF4-FFF2-40B4-BE49-F238E27FC236}">
                <a16:creationId xmlns:a16="http://schemas.microsoft.com/office/drawing/2014/main" id="{D628F326-2A73-413E-9FBE-806FDC82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602472"/>
            <a:ext cx="60769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23F62-225E-493B-91BB-96DEE11DE033}"/>
              </a:ext>
            </a:extLst>
          </p:cNvPr>
          <p:cNvSpPr txBox="1"/>
          <p:nvPr/>
        </p:nvSpPr>
        <p:spPr>
          <a:xfrm>
            <a:off x="6720397" y="4743009"/>
            <a:ext cx="6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True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3C72-55BD-4BF3-8790-B64878E5FEBC}"/>
              </a:ext>
            </a:extLst>
          </p:cNvPr>
          <p:cNvSpPr txBox="1"/>
          <p:nvPr/>
        </p:nvSpPr>
        <p:spPr>
          <a:xfrm>
            <a:off x="7741002" y="4743009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D9B59-1414-4410-BE6C-C39B8D177561}"/>
              </a:ext>
            </a:extLst>
          </p:cNvPr>
          <p:cNvSpPr txBox="1"/>
          <p:nvPr/>
        </p:nvSpPr>
        <p:spPr>
          <a:xfrm>
            <a:off x="2828626" y="4743009"/>
            <a:ext cx="2152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Mean Squared Error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389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inary cross entropyì ëí ì´ë¯¸ì§ ê²ìê²°ê³¼">
            <a:extLst>
              <a:ext uri="{FF2B5EF4-FFF2-40B4-BE49-F238E27FC236}">
                <a16:creationId xmlns:a16="http://schemas.microsoft.com/office/drawing/2014/main" id="{3A479088-7883-4603-ABF7-3585C568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658662"/>
            <a:ext cx="110871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489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손실 함수 </a:t>
            </a:r>
            <a:r>
              <a:rPr lang="en-US" altLang="ko-KR" sz="2800" b="1" dirty="0"/>
              <a:t>(Loss Function)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0113-5066-4EAD-BDDE-FE89B3054E65}"/>
              </a:ext>
            </a:extLst>
          </p:cNvPr>
          <p:cNvSpPr txBox="1"/>
          <p:nvPr/>
        </p:nvSpPr>
        <p:spPr>
          <a:xfrm>
            <a:off x="686963" y="2077770"/>
            <a:ext cx="6784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신경망이 학습할 수 있도록 해주는 지표</a:t>
            </a:r>
            <a:endParaRPr lang="en-US" altLang="ko-KR" sz="2800" dirty="0"/>
          </a:p>
          <a:p>
            <a:r>
              <a:rPr lang="en-US" altLang="ko-KR" sz="2800" dirty="0"/>
              <a:t>  or </a:t>
            </a:r>
            <a:r>
              <a:rPr lang="ko-KR" altLang="en-US" sz="2800" dirty="0"/>
              <a:t>학습 상태를 측정하는 지표</a:t>
            </a:r>
            <a:endParaRPr lang="en-US" altLang="ko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D9B59-1414-4410-BE6C-C39B8D177561}"/>
              </a:ext>
            </a:extLst>
          </p:cNvPr>
          <p:cNvSpPr txBox="1"/>
          <p:nvPr/>
        </p:nvSpPr>
        <p:spPr>
          <a:xfrm>
            <a:off x="552450" y="4900357"/>
            <a:ext cx="2238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Binary Cross Entropy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1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6. </a:t>
            </a:r>
            <a:r>
              <a:rPr lang="ko-KR" altLang="en-US" sz="2800" b="1" dirty="0" err="1"/>
              <a:t>역전파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(Back Propagation)	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68332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6. </a:t>
            </a:r>
            <a:r>
              <a:rPr lang="ko-KR" altLang="en-US" sz="2800" b="1" dirty="0" err="1"/>
              <a:t>역전파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(Back Propagation)	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0113-5066-4EAD-BDDE-FE89B3054E65}"/>
              </a:ext>
            </a:extLst>
          </p:cNvPr>
          <p:cNvSpPr txBox="1"/>
          <p:nvPr/>
        </p:nvSpPr>
        <p:spPr>
          <a:xfrm>
            <a:off x="686963" y="2077770"/>
            <a:ext cx="8706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출력을 통해 계산한 오차를 앞쪽 레이어로 전달하여</a:t>
            </a:r>
            <a:br>
              <a:rPr lang="en-US" altLang="ko-KR" sz="2800" dirty="0"/>
            </a:br>
            <a:r>
              <a:rPr lang="en-US" altLang="ko-KR" sz="2800" dirty="0"/>
              <a:t>  </a:t>
            </a:r>
            <a:r>
              <a:rPr lang="ko-KR" altLang="en-US" sz="2800" dirty="0"/>
              <a:t>기울기</a:t>
            </a:r>
            <a:r>
              <a:rPr lang="en-US" altLang="ko-KR" sz="2800" dirty="0"/>
              <a:t>(Gradient)</a:t>
            </a:r>
            <a:r>
              <a:rPr lang="ko-KR" altLang="en-US" sz="2800" dirty="0"/>
              <a:t>를 계산하는 방법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049003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6. </a:t>
            </a:r>
            <a:r>
              <a:rPr lang="ko-KR" altLang="en-US" sz="2800" b="1" dirty="0" err="1"/>
              <a:t>역전파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(Back Propagation)	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0113-5066-4EAD-BDDE-FE89B3054E65}"/>
              </a:ext>
            </a:extLst>
          </p:cNvPr>
          <p:cNvSpPr txBox="1"/>
          <p:nvPr/>
        </p:nvSpPr>
        <p:spPr>
          <a:xfrm>
            <a:off x="686963" y="2077770"/>
            <a:ext cx="8706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출력을 통해 계산한 오차를 앞쪽 레이어로 전달하여</a:t>
            </a:r>
            <a:br>
              <a:rPr lang="en-US" altLang="ko-KR" sz="2800" dirty="0"/>
            </a:br>
            <a:r>
              <a:rPr lang="en-US" altLang="ko-KR" sz="2800" dirty="0"/>
              <a:t>  </a:t>
            </a:r>
            <a:r>
              <a:rPr lang="ko-KR" altLang="en-US" sz="2800" dirty="0"/>
              <a:t>기울기</a:t>
            </a:r>
            <a:r>
              <a:rPr lang="en-US" altLang="ko-KR" sz="2800" dirty="0"/>
              <a:t>(Gradient)</a:t>
            </a:r>
            <a:r>
              <a:rPr lang="ko-KR" altLang="en-US" sz="2800" dirty="0"/>
              <a:t>를 계산하는 방법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FF3FB-2298-4110-A9BB-3C8A771C9D46}"/>
              </a:ext>
            </a:extLst>
          </p:cNvPr>
          <p:cNvSpPr txBox="1"/>
          <p:nvPr/>
        </p:nvSpPr>
        <p:spPr>
          <a:xfrm>
            <a:off x="686963" y="382467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7. Optimizer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9289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6. </a:t>
            </a:r>
            <a:r>
              <a:rPr lang="ko-KR" altLang="en-US" sz="2800" b="1" dirty="0" err="1"/>
              <a:t>역전파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(Back Propagation)	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E0113-5066-4EAD-BDDE-FE89B3054E65}"/>
              </a:ext>
            </a:extLst>
          </p:cNvPr>
          <p:cNvSpPr txBox="1"/>
          <p:nvPr/>
        </p:nvSpPr>
        <p:spPr>
          <a:xfrm>
            <a:off x="686963" y="2077770"/>
            <a:ext cx="8706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출력을 통해 계산한 오차를 앞쪽 레이어로 전달하여</a:t>
            </a:r>
            <a:br>
              <a:rPr lang="en-US" altLang="ko-KR" sz="2800" dirty="0"/>
            </a:br>
            <a:r>
              <a:rPr lang="en-US" altLang="ko-KR" sz="2800" dirty="0"/>
              <a:t>  </a:t>
            </a:r>
            <a:r>
              <a:rPr lang="ko-KR" altLang="en-US" sz="2800" dirty="0"/>
              <a:t>기울기</a:t>
            </a:r>
            <a:r>
              <a:rPr lang="en-US" altLang="ko-KR" sz="2800" dirty="0"/>
              <a:t>(Gradient)</a:t>
            </a:r>
            <a:r>
              <a:rPr lang="ko-KR" altLang="en-US" sz="2800" dirty="0"/>
              <a:t>를 계산하는 방법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FF3FB-2298-4110-A9BB-3C8A771C9D46}"/>
              </a:ext>
            </a:extLst>
          </p:cNvPr>
          <p:cNvSpPr txBox="1"/>
          <p:nvPr/>
        </p:nvSpPr>
        <p:spPr>
          <a:xfrm>
            <a:off x="686963" y="382467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7. Optimizer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29A96-2B32-48DF-A118-EB4BB4B44E9D}"/>
              </a:ext>
            </a:extLst>
          </p:cNvPr>
          <p:cNvSpPr txBox="1"/>
          <p:nvPr/>
        </p:nvSpPr>
        <p:spPr>
          <a:xfrm>
            <a:off x="686963" y="4576895"/>
            <a:ext cx="11111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 </a:t>
            </a:r>
            <a:r>
              <a:rPr lang="ko-KR" altLang="en-US" sz="2800" dirty="0"/>
              <a:t>기울기</a:t>
            </a:r>
            <a:r>
              <a:rPr lang="en-US" altLang="ko-KR" sz="2800" dirty="0"/>
              <a:t>(Gradient)</a:t>
            </a:r>
            <a:r>
              <a:rPr lang="ko-KR" altLang="en-US" sz="2800" dirty="0"/>
              <a:t>를 바탕으로 가중치</a:t>
            </a:r>
            <a:r>
              <a:rPr lang="en-US" altLang="ko-KR" sz="2800" dirty="0"/>
              <a:t>(Weights)</a:t>
            </a:r>
            <a:r>
              <a:rPr lang="ko-KR" altLang="en-US" sz="2800" dirty="0"/>
              <a:t>를 최적의 방향으로</a:t>
            </a:r>
            <a:br>
              <a:rPr lang="en-US" altLang="ko-KR" sz="2800" dirty="0"/>
            </a:br>
            <a:r>
              <a:rPr lang="en-US" altLang="ko-KR" sz="2800" dirty="0"/>
              <a:t>  </a:t>
            </a:r>
            <a:r>
              <a:rPr lang="ko-KR" altLang="en-US" sz="2800" dirty="0"/>
              <a:t>업데이트해주는 역할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8900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3D5E927-0CC0-4737-9178-489B916C62E9}"/>
              </a:ext>
            </a:extLst>
          </p:cNvPr>
          <p:cNvSpPr>
            <a:spLocks noChangeAspect="1"/>
          </p:cNvSpPr>
          <p:nvPr/>
        </p:nvSpPr>
        <p:spPr>
          <a:xfrm>
            <a:off x="4432325" y="2716209"/>
            <a:ext cx="2306628" cy="2306628"/>
          </a:xfrm>
          <a:prstGeom prst="ellipse">
            <a:avLst/>
          </a:prstGeom>
          <a:solidFill>
            <a:srgbClr val="FFECA9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75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3D5E927-0CC0-4737-9178-489B916C62E9}"/>
              </a:ext>
            </a:extLst>
          </p:cNvPr>
          <p:cNvSpPr>
            <a:spLocks noChangeAspect="1"/>
          </p:cNvSpPr>
          <p:nvPr/>
        </p:nvSpPr>
        <p:spPr>
          <a:xfrm>
            <a:off x="4432325" y="2716209"/>
            <a:ext cx="2306628" cy="2306628"/>
          </a:xfrm>
          <a:prstGeom prst="ellipse">
            <a:avLst/>
          </a:prstGeom>
          <a:solidFill>
            <a:srgbClr val="FFECA9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924E3-3717-4249-A4B8-8CAA97C84A3D}"/>
              </a:ext>
            </a:extLst>
          </p:cNvPr>
          <p:cNvSpPr txBox="1"/>
          <p:nvPr/>
        </p:nvSpPr>
        <p:spPr>
          <a:xfrm>
            <a:off x="4621272" y="5246412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노드 </a:t>
            </a:r>
            <a:r>
              <a:rPr lang="en-US" altLang="ko-KR" sz="2400" b="1" dirty="0">
                <a:solidFill>
                  <a:srgbClr val="FF0000"/>
                </a:solidFill>
              </a:rPr>
              <a:t>(Node)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53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pic>
        <p:nvPicPr>
          <p:cNvPr id="13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86258E0D-6150-4AB1-A15D-8B765E2C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1594134" y="2452572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3D5E927-0CC0-4737-9178-489B916C62E9}"/>
              </a:ext>
            </a:extLst>
          </p:cNvPr>
          <p:cNvSpPr>
            <a:spLocks noChangeAspect="1"/>
          </p:cNvSpPr>
          <p:nvPr/>
        </p:nvSpPr>
        <p:spPr>
          <a:xfrm>
            <a:off x="4432325" y="2716209"/>
            <a:ext cx="2306628" cy="2306628"/>
          </a:xfrm>
          <a:prstGeom prst="ellipse">
            <a:avLst/>
          </a:prstGeom>
          <a:solidFill>
            <a:srgbClr val="FFECA9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50D76D-58D7-4CA1-BC0E-E1520AB417D1}"/>
              </a:ext>
            </a:extLst>
          </p:cNvPr>
          <p:cNvSpPr/>
          <p:nvPr/>
        </p:nvSpPr>
        <p:spPr>
          <a:xfrm>
            <a:off x="7608163" y="2585935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ACD0-04A9-4017-8213-DF91775C1C7D}"/>
              </a:ext>
            </a:extLst>
          </p:cNvPr>
          <p:cNvSpPr txBox="1"/>
          <p:nvPr/>
        </p:nvSpPr>
        <p:spPr>
          <a:xfrm>
            <a:off x="2366343" y="5687332"/>
            <a:ext cx="222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가중치 </a:t>
            </a:r>
            <a:r>
              <a:rPr lang="en-US" altLang="ko-KR" sz="2000" b="1" dirty="0">
                <a:solidFill>
                  <a:srgbClr val="FF0000"/>
                </a:solidFill>
              </a:rPr>
              <a:t>(Weights)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4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53243-6E12-4C65-940D-AAB6B21B2D6D}"/>
              </a:ext>
            </a:extLst>
          </p:cNvPr>
          <p:cNvSpPr txBox="1"/>
          <p:nvPr/>
        </p:nvSpPr>
        <p:spPr>
          <a:xfrm>
            <a:off x="4385535" y="3294735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딥러닝</a:t>
            </a:r>
            <a:endParaRPr lang="en-US" altLang="ko-KR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A6475-BFE7-4FA7-A925-A2A611FC338E}"/>
              </a:ext>
            </a:extLst>
          </p:cNvPr>
          <p:cNvSpPr txBox="1"/>
          <p:nvPr/>
        </p:nvSpPr>
        <p:spPr>
          <a:xfrm>
            <a:off x="2188435" y="2442273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인공지능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37933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pic>
        <p:nvPicPr>
          <p:cNvPr id="13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86258E0D-6150-4AB1-A15D-8B765E2C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1594134" y="2452572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3D5E927-0CC0-4737-9178-489B916C62E9}"/>
              </a:ext>
            </a:extLst>
          </p:cNvPr>
          <p:cNvSpPr>
            <a:spLocks noChangeAspect="1"/>
          </p:cNvSpPr>
          <p:nvPr/>
        </p:nvSpPr>
        <p:spPr>
          <a:xfrm>
            <a:off x="4432325" y="2716209"/>
            <a:ext cx="2306628" cy="2306628"/>
          </a:xfrm>
          <a:prstGeom prst="ellipse">
            <a:avLst/>
          </a:prstGeom>
          <a:solidFill>
            <a:srgbClr val="FFECA9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50D76D-58D7-4CA1-BC0E-E1520AB417D1}"/>
              </a:ext>
            </a:extLst>
          </p:cNvPr>
          <p:cNvSpPr/>
          <p:nvPr/>
        </p:nvSpPr>
        <p:spPr>
          <a:xfrm>
            <a:off x="7608163" y="2585935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ACD0-04A9-4017-8213-DF91775C1C7D}"/>
              </a:ext>
            </a:extLst>
          </p:cNvPr>
          <p:cNvSpPr txBox="1"/>
          <p:nvPr/>
        </p:nvSpPr>
        <p:spPr>
          <a:xfrm>
            <a:off x="6958427" y="4399070"/>
            <a:ext cx="2701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활성화 함수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(Activation function)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76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219C09-928B-493C-AB1D-75A953D29125}"/>
              </a:ext>
            </a:extLst>
          </p:cNvPr>
          <p:cNvGrpSpPr/>
          <p:nvPr/>
        </p:nvGrpSpPr>
        <p:grpSpPr>
          <a:xfrm>
            <a:off x="3734310" y="1715238"/>
            <a:ext cx="7021325" cy="4270630"/>
            <a:chOff x="3747287" y="1409919"/>
            <a:chExt cx="7999921" cy="4769293"/>
          </a:xfrm>
        </p:grpSpPr>
        <p:pic>
          <p:nvPicPr>
            <p:cNvPr id="16" name="Picture 2" descr="neural networkì ëí ì´ë¯¸ì§ ê²ìê²°ê³¼">
              <a:extLst>
                <a:ext uri="{FF2B5EF4-FFF2-40B4-BE49-F238E27FC236}">
                  <a16:creationId xmlns:a16="http://schemas.microsoft.com/office/drawing/2014/main" id="{34446C72-951E-4C16-B8F0-EFBF805ECA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 bwMode="auto">
            <a:xfrm>
              <a:off x="3747287" y="1588247"/>
              <a:ext cx="7999921" cy="4474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C75FA9-003C-4D36-A704-06974BDEEE75}"/>
                </a:ext>
              </a:extLst>
            </p:cNvPr>
            <p:cNvSpPr/>
            <p:nvPr/>
          </p:nvSpPr>
          <p:spPr>
            <a:xfrm>
              <a:off x="3915054" y="2015231"/>
              <a:ext cx="1003177" cy="347946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73756E-38AF-4FA3-B0CB-467C087AC1A7}"/>
                </a:ext>
              </a:extLst>
            </p:cNvPr>
            <p:cNvSpPr/>
            <p:nvPr/>
          </p:nvSpPr>
          <p:spPr>
            <a:xfrm>
              <a:off x="6098961" y="1541699"/>
              <a:ext cx="1003177" cy="463751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D81BA7-BB65-4393-A562-DF1EF70FC7E3}"/>
                </a:ext>
              </a:extLst>
            </p:cNvPr>
            <p:cNvSpPr/>
            <p:nvPr/>
          </p:nvSpPr>
          <p:spPr>
            <a:xfrm>
              <a:off x="8282869" y="1541699"/>
              <a:ext cx="1003177" cy="463751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AA0928BF-C572-41AA-B25C-11D677DA372F}"/>
                </a:ext>
              </a:extLst>
            </p:cNvPr>
            <p:cNvSpPr/>
            <p:nvPr/>
          </p:nvSpPr>
          <p:spPr>
            <a:xfrm>
              <a:off x="4283477" y="1541699"/>
              <a:ext cx="266330" cy="3566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403236E4-E793-4EE4-A2D4-90F162BA4BC1}"/>
                </a:ext>
              </a:extLst>
            </p:cNvPr>
            <p:cNvSpPr/>
            <p:nvPr/>
          </p:nvSpPr>
          <p:spPr>
            <a:xfrm rot="18996863">
              <a:off x="5688542" y="1409919"/>
              <a:ext cx="266330" cy="3566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B0AF9E69-4D21-4CA8-B5BB-41FF8F50C135}"/>
                </a:ext>
              </a:extLst>
            </p:cNvPr>
            <p:cNvSpPr/>
            <p:nvPr/>
          </p:nvSpPr>
          <p:spPr>
            <a:xfrm rot="18996863">
              <a:off x="7890481" y="1409919"/>
              <a:ext cx="266330" cy="3566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3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219C09-928B-493C-AB1D-75A953D29125}"/>
              </a:ext>
            </a:extLst>
          </p:cNvPr>
          <p:cNvGrpSpPr/>
          <p:nvPr/>
        </p:nvGrpSpPr>
        <p:grpSpPr>
          <a:xfrm>
            <a:off x="3734310" y="1715238"/>
            <a:ext cx="7021325" cy="4270630"/>
            <a:chOff x="3747287" y="1409919"/>
            <a:chExt cx="7999921" cy="4769293"/>
          </a:xfrm>
        </p:grpSpPr>
        <p:pic>
          <p:nvPicPr>
            <p:cNvPr id="16" name="Picture 2" descr="neural networkì ëí ì´ë¯¸ì§ ê²ìê²°ê³¼">
              <a:extLst>
                <a:ext uri="{FF2B5EF4-FFF2-40B4-BE49-F238E27FC236}">
                  <a16:creationId xmlns:a16="http://schemas.microsoft.com/office/drawing/2014/main" id="{34446C72-951E-4C16-B8F0-EFBF805ECA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 bwMode="auto">
            <a:xfrm>
              <a:off x="3747287" y="1588247"/>
              <a:ext cx="7999921" cy="4474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C75FA9-003C-4D36-A704-06974BDEEE75}"/>
                </a:ext>
              </a:extLst>
            </p:cNvPr>
            <p:cNvSpPr/>
            <p:nvPr/>
          </p:nvSpPr>
          <p:spPr>
            <a:xfrm>
              <a:off x="3915054" y="2015231"/>
              <a:ext cx="1003177" cy="347946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73756E-38AF-4FA3-B0CB-467C087AC1A7}"/>
                </a:ext>
              </a:extLst>
            </p:cNvPr>
            <p:cNvSpPr/>
            <p:nvPr/>
          </p:nvSpPr>
          <p:spPr>
            <a:xfrm>
              <a:off x="6098961" y="1541699"/>
              <a:ext cx="1003177" cy="463751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D81BA7-BB65-4393-A562-DF1EF70FC7E3}"/>
                </a:ext>
              </a:extLst>
            </p:cNvPr>
            <p:cNvSpPr/>
            <p:nvPr/>
          </p:nvSpPr>
          <p:spPr>
            <a:xfrm>
              <a:off x="8282869" y="1541699"/>
              <a:ext cx="1003177" cy="463751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AA0928BF-C572-41AA-B25C-11D677DA372F}"/>
                </a:ext>
              </a:extLst>
            </p:cNvPr>
            <p:cNvSpPr/>
            <p:nvPr/>
          </p:nvSpPr>
          <p:spPr>
            <a:xfrm>
              <a:off x="4283477" y="1541699"/>
              <a:ext cx="266330" cy="3566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403236E4-E793-4EE4-A2D4-90F162BA4BC1}"/>
                </a:ext>
              </a:extLst>
            </p:cNvPr>
            <p:cNvSpPr/>
            <p:nvPr/>
          </p:nvSpPr>
          <p:spPr>
            <a:xfrm rot="18996863">
              <a:off x="5688542" y="1409919"/>
              <a:ext cx="266330" cy="3566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B0AF9E69-4D21-4CA8-B5BB-41FF8F50C135}"/>
                </a:ext>
              </a:extLst>
            </p:cNvPr>
            <p:cNvSpPr/>
            <p:nvPr/>
          </p:nvSpPr>
          <p:spPr>
            <a:xfrm rot="18996863">
              <a:off x="7890481" y="1409919"/>
              <a:ext cx="266330" cy="35665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ACD0-04A9-4017-8213-DF91775C1C7D}"/>
              </a:ext>
            </a:extLst>
          </p:cNvPr>
          <p:cNvSpPr txBox="1"/>
          <p:nvPr/>
        </p:nvSpPr>
        <p:spPr>
          <a:xfrm>
            <a:off x="861531" y="3450443"/>
            <a:ext cx="255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</a:rPr>
              <a:t>레이어 </a:t>
            </a:r>
            <a:r>
              <a:rPr lang="en-US" altLang="ko-KR" sz="2800" b="1" dirty="0">
                <a:solidFill>
                  <a:srgbClr val="FF0000"/>
                </a:solidFill>
              </a:rPr>
              <a:t>(Layer)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8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219C09-928B-493C-AB1D-75A953D29125}"/>
              </a:ext>
            </a:extLst>
          </p:cNvPr>
          <p:cNvGrpSpPr/>
          <p:nvPr/>
        </p:nvGrpSpPr>
        <p:grpSpPr>
          <a:xfrm>
            <a:off x="3734310" y="1838653"/>
            <a:ext cx="7021325" cy="4152568"/>
            <a:chOff x="3747287" y="1547744"/>
            <a:chExt cx="7999921" cy="4637446"/>
          </a:xfrm>
        </p:grpSpPr>
        <p:pic>
          <p:nvPicPr>
            <p:cNvPr id="16" name="Picture 2" descr="neural networkì ëí ì´ë¯¸ì§ ê²ìê²°ê³¼">
              <a:extLst>
                <a:ext uri="{FF2B5EF4-FFF2-40B4-BE49-F238E27FC236}">
                  <a16:creationId xmlns:a16="http://schemas.microsoft.com/office/drawing/2014/main" id="{34446C72-951E-4C16-B8F0-EFBF805ECA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 bwMode="auto">
            <a:xfrm>
              <a:off x="3747287" y="1588247"/>
              <a:ext cx="7999921" cy="4474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C75FA9-003C-4D36-A704-06974BDEEE75}"/>
                </a:ext>
              </a:extLst>
            </p:cNvPr>
            <p:cNvSpPr/>
            <p:nvPr/>
          </p:nvSpPr>
          <p:spPr>
            <a:xfrm>
              <a:off x="3915054" y="1547744"/>
              <a:ext cx="7612927" cy="463744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769490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59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219C09-928B-493C-AB1D-75A953D29125}"/>
              </a:ext>
            </a:extLst>
          </p:cNvPr>
          <p:cNvGrpSpPr/>
          <p:nvPr/>
        </p:nvGrpSpPr>
        <p:grpSpPr>
          <a:xfrm>
            <a:off x="3734310" y="1838653"/>
            <a:ext cx="7021325" cy="4152568"/>
            <a:chOff x="3747287" y="1547744"/>
            <a:chExt cx="7999921" cy="4637446"/>
          </a:xfrm>
        </p:grpSpPr>
        <p:pic>
          <p:nvPicPr>
            <p:cNvPr id="16" name="Picture 2" descr="neural networkì ëí ì´ë¯¸ì§ ê²ìê²°ê³¼">
              <a:extLst>
                <a:ext uri="{FF2B5EF4-FFF2-40B4-BE49-F238E27FC236}">
                  <a16:creationId xmlns:a16="http://schemas.microsoft.com/office/drawing/2014/main" id="{34446C72-951E-4C16-B8F0-EFBF805ECA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 bwMode="auto">
            <a:xfrm>
              <a:off x="3747287" y="1588247"/>
              <a:ext cx="7999921" cy="4474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C75FA9-003C-4D36-A704-06974BDEEE75}"/>
                </a:ext>
              </a:extLst>
            </p:cNvPr>
            <p:cNvSpPr/>
            <p:nvPr/>
          </p:nvSpPr>
          <p:spPr>
            <a:xfrm>
              <a:off x="3915054" y="1547744"/>
              <a:ext cx="7612927" cy="463744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769490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ACD0-04A9-4017-8213-DF91775C1C7D}"/>
              </a:ext>
            </a:extLst>
          </p:cNvPr>
          <p:cNvSpPr txBox="1"/>
          <p:nvPr/>
        </p:nvSpPr>
        <p:spPr>
          <a:xfrm>
            <a:off x="810848" y="3450443"/>
            <a:ext cx="26530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Model</a:t>
            </a:r>
            <a:br>
              <a:rPr lang="en-US" altLang="ko-KR" sz="2800" b="1" dirty="0">
                <a:solidFill>
                  <a:srgbClr val="FF0000"/>
                </a:solidFill>
              </a:rPr>
            </a:br>
            <a:r>
              <a:rPr lang="en-US" altLang="ko-KR" sz="2800" b="1" dirty="0">
                <a:solidFill>
                  <a:srgbClr val="FF0000"/>
                </a:solidFill>
              </a:rPr>
              <a:t>= Architecture</a:t>
            </a:r>
            <a:br>
              <a:rPr lang="en-US" altLang="ko-KR" sz="2800" b="1" dirty="0">
                <a:solidFill>
                  <a:srgbClr val="FF0000"/>
                </a:solidFill>
              </a:rPr>
            </a:br>
            <a:r>
              <a:rPr lang="en-US" altLang="ko-KR" sz="2800" b="1" dirty="0">
                <a:solidFill>
                  <a:srgbClr val="FF0000"/>
                </a:solidFill>
              </a:rPr>
              <a:t>= Network    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972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34446C72-951E-4C16-B8F0-EFBF805EC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1355095" y="2038578"/>
            <a:ext cx="7021325" cy="40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mean square errorì ëí ì´ë¯¸ì§ ê²ìê²°ê³¼">
            <a:extLst>
              <a:ext uri="{FF2B5EF4-FFF2-40B4-BE49-F238E27FC236}">
                <a16:creationId xmlns:a16="http://schemas.microsoft.com/office/drawing/2014/main" id="{758D3C8E-7CC8-4FE6-9F58-26AD38085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8" t="27648" r="10459" b="32634"/>
          <a:stretch/>
        </p:blipFill>
        <p:spPr bwMode="auto">
          <a:xfrm>
            <a:off x="7498672" y="4355352"/>
            <a:ext cx="491231" cy="6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mean square errorì ëí ì´ë¯¸ì§ ê²ìê²°ê³¼">
            <a:extLst>
              <a:ext uri="{FF2B5EF4-FFF2-40B4-BE49-F238E27FC236}">
                <a16:creationId xmlns:a16="http://schemas.microsoft.com/office/drawing/2014/main" id="{A907C1D0-0034-4AD4-88C4-D770419B5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1" t="27648" r="29036" b="32634"/>
          <a:stretch/>
        </p:blipFill>
        <p:spPr bwMode="auto">
          <a:xfrm>
            <a:off x="9776919" y="4351091"/>
            <a:ext cx="559293" cy="6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7BAE51-27E1-42FF-9472-01FC32474EB5}"/>
              </a:ext>
            </a:extLst>
          </p:cNvPr>
          <p:cNvSpPr txBox="1"/>
          <p:nvPr/>
        </p:nvSpPr>
        <p:spPr>
          <a:xfrm>
            <a:off x="9726603" y="5016917"/>
            <a:ext cx="6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True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F7CF0C-523D-429F-B0FA-62805B10C557}"/>
              </a:ext>
            </a:extLst>
          </p:cNvPr>
          <p:cNvSpPr txBox="1"/>
          <p:nvPr/>
        </p:nvSpPr>
        <p:spPr>
          <a:xfrm>
            <a:off x="7116605" y="5021178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C0073A88-8435-4052-AF44-ADE27BBE8ADD}"/>
              </a:ext>
            </a:extLst>
          </p:cNvPr>
          <p:cNvSpPr/>
          <p:nvPr/>
        </p:nvSpPr>
        <p:spPr>
          <a:xfrm>
            <a:off x="8426736" y="4547669"/>
            <a:ext cx="976307" cy="36848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2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34446C72-951E-4C16-B8F0-EFBF805EC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1355095" y="2038578"/>
            <a:ext cx="7021325" cy="40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mean square errorì ëí ì´ë¯¸ì§ ê²ìê²°ê³¼">
            <a:extLst>
              <a:ext uri="{FF2B5EF4-FFF2-40B4-BE49-F238E27FC236}">
                <a16:creationId xmlns:a16="http://schemas.microsoft.com/office/drawing/2014/main" id="{758D3C8E-7CC8-4FE6-9F58-26AD38085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8" t="27648" r="10459" b="32634"/>
          <a:stretch/>
        </p:blipFill>
        <p:spPr bwMode="auto">
          <a:xfrm>
            <a:off x="7498672" y="4355352"/>
            <a:ext cx="491231" cy="6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mean square errorì ëí ì´ë¯¸ì§ ê²ìê²°ê³¼">
            <a:extLst>
              <a:ext uri="{FF2B5EF4-FFF2-40B4-BE49-F238E27FC236}">
                <a16:creationId xmlns:a16="http://schemas.microsoft.com/office/drawing/2014/main" id="{A907C1D0-0034-4AD4-88C4-D770419B5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1" t="27648" r="29036" b="32634"/>
          <a:stretch/>
        </p:blipFill>
        <p:spPr bwMode="auto">
          <a:xfrm>
            <a:off x="9776919" y="4351091"/>
            <a:ext cx="559293" cy="6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7BAE51-27E1-42FF-9472-01FC32474EB5}"/>
              </a:ext>
            </a:extLst>
          </p:cNvPr>
          <p:cNvSpPr txBox="1"/>
          <p:nvPr/>
        </p:nvSpPr>
        <p:spPr>
          <a:xfrm>
            <a:off x="9726603" y="5016917"/>
            <a:ext cx="6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True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F7CF0C-523D-429F-B0FA-62805B10C557}"/>
              </a:ext>
            </a:extLst>
          </p:cNvPr>
          <p:cNvSpPr txBox="1"/>
          <p:nvPr/>
        </p:nvSpPr>
        <p:spPr>
          <a:xfrm>
            <a:off x="7116605" y="5021178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C0073A88-8435-4052-AF44-ADE27BBE8ADD}"/>
              </a:ext>
            </a:extLst>
          </p:cNvPr>
          <p:cNvSpPr/>
          <p:nvPr/>
        </p:nvSpPr>
        <p:spPr>
          <a:xfrm>
            <a:off x="8426736" y="4547669"/>
            <a:ext cx="976307" cy="36848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07A63-84FE-4A65-81D0-AEAD2B12EAC8}"/>
              </a:ext>
            </a:extLst>
          </p:cNvPr>
          <p:cNvSpPr txBox="1"/>
          <p:nvPr/>
        </p:nvSpPr>
        <p:spPr>
          <a:xfrm>
            <a:off x="8376420" y="3770757"/>
            <a:ext cx="330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손실 함수 </a:t>
            </a:r>
            <a:r>
              <a:rPr lang="en-US" altLang="ko-KR" sz="2000" b="1" dirty="0">
                <a:solidFill>
                  <a:srgbClr val="FF0000"/>
                </a:solidFill>
              </a:rPr>
              <a:t>(Loss Function)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20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34446C72-951E-4C16-B8F0-EFBF805EC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2639060" y="2172925"/>
            <a:ext cx="7021325" cy="40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0BE03F1-32E2-4BF2-844B-61615D29B2AE}"/>
              </a:ext>
            </a:extLst>
          </p:cNvPr>
          <p:cNvSpPr/>
          <p:nvPr/>
        </p:nvSpPr>
        <p:spPr>
          <a:xfrm rot="5400000">
            <a:off x="5848659" y="-1000945"/>
            <a:ext cx="420888" cy="58905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709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34446C72-951E-4C16-B8F0-EFBF805EC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2639060" y="2172925"/>
            <a:ext cx="7021325" cy="40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0BE03F1-32E2-4BF2-844B-61615D29B2AE}"/>
              </a:ext>
            </a:extLst>
          </p:cNvPr>
          <p:cNvSpPr/>
          <p:nvPr/>
        </p:nvSpPr>
        <p:spPr>
          <a:xfrm rot="5400000">
            <a:off x="5848659" y="-1000945"/>
            <a:ext cx="420888" cy="58905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8D5D5-14E4-447C-B0E6-F1198C9B1995}"/>
              </a:ext>
            </a:extLst>
          </p:cNvPr>
          <p:cNvSpPr txBox="1"/>
          <p:nvPr/>
        </p:nvSpPr>
        <p:spPr>
          <a:xfrm>
            <a:off x="8500818" y="2299367"/>
            <a:ext cx="330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역전파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(Back Propagation)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20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34446C72-951E-4C16-B8F0-EFBF805EC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2639060" y="2172925"/>
            <a:ext cx="7021325" cy="40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7A24268-79D0-4E4D-ACEB-CAA128CEC9AA}"/>
              </a:ext>
            </a:extLst>
          </p:cNvPr>
          <p:cNvSpPr/>
          <p:nvPr/>
        </p:nvSpPr>
        <p:spPr>
          <a:xfrm rot="5400000">
            <a:off x="5454202" y="1084453"/>
            <a:ext cx="2584781" cy="4830323"/>
          </a:xfrm>
          <a:prstGeom prst="wedgeRectCallout">
            <a:avLst>
              <a:gd name="adj1" fmla="val -27702"/>
              <a:gd name="adj2" fmla="val 64522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4EC9E2-B2ED-4A98-8336-545184FA001B}"/>
              </a:ext>
            </a:extLst>
          </p:cNvPr>
          <p:cNvGrpSpPr>
            <a:grpSpLocks noChangeAspect="1"/>
          </p:cNvGrpSpPr>
          <p:nvPr/>
        </p:nvGrpSpPr>
        <p:grpSpPr>
          <a:xfrm>
            <a:off x="5549458" y="2415566"/>
            <a:ext cx="2568957" cy="2258352"/>
            <a:chOff x="7127743" y="2673912"/>
            <a:chExt cx="3605136" cy="3169249"/>
          </a:xfrm>
        </p:grpSpPr>
        <p:pic>
          <p:nvPicPr>
            <p:cNvPr id="13" name="Picture 6" descr="deep learning weightsì ëí ì´ë¯¸ì§ ê²ìê²°ê³¼">
              <a:extLst>
                <a:ext uri="{FF2B5EF4-FFF2-40B4-BE49-F238E27FC236}">
                  <a16:creationId xmlns:a16="http://schemas.microsoft.com/office/drawing/2014/main" id="{9F90D023-9C48-4922-850D-75506CCAB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3" t="14123" r="45766" b="16121"/>
            <a:stretch/>
          </p:blipFill>
          <p:spPr bwMode="auto">
            <a:xfrm>
              <a:off x="7127743" y="2673912"/>
              <a:ext cx="3605136" cy="316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96AC7A8-77D5-4AEF-A782-5DC86AB10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6251" y="2937549"/>
              <a:ext cx="2306628" cy="2306628"/>
            </a:xfrm>
            <a:prstGeom prst="ellipse">
              <a:avLst/>
            </a:prstGeom>
            <a:solidFill>
              <a:srgbClr val="FFECA9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래픽 22" descr="반복">
            <a:extLst>
              <a:ext uri="{FF2B5EF4-FFF2-40B4-BE49-F238E27FC236}">
                <a16:creationId xmlns:a16="http://schemas.microsoft.com/office/drawing/2014/main" id="{7500E484-C666-47AA-9D24-8663A26E1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2355779"/>
            <a:ext cx="525780" cy="525780"/>
          </a:xfrm>
          <a:prstGeom prst="rect">
            <a:avLst/>
          </a:prstGeom>
        </p:spPr>
      </p:pic>
      <p:pic>
        <p:nvPicPr>
          <p:cNvPr id="24" name="그래픽 23" descr="반복">
            <a:extLst>
              <a:ext uri="{FF2B5EF4-FFF2-40B4-BE49-F238E27FC236}">
                <a16:creationId xmlns:a16="http://schemas.microsoft.com/office/drawing/2014/main" id="{AA014B7B-29C7-4261-B7E8-DC40363B3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2899480"/>
            <a:ext cx="525780" cy="525780"/>
          </a:xfrm>
          <a:prstGeom prst="rect">
            <a:avLst/>
          </a:prstGeom>
        </p:spPr>
      </p:pic>
      <p:pic>
        <p:nvPicPr>
          <p:cNvPr id="25" name="그래픽 24" descr="반복">
            <a:extLst>
              <a:ext uri="{FF2B5EF4-FFF2-40B4-BE49-F238E27FC236}">
                <a16:creationId xmlns:a16="http://schemas.microsoft.com/office/drawing/2014/main" id="{8D38488A-32D9-494F-8729-C92A4DD42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3403910"/>
            <a:ext cx="525780" cy="525780"/>
          </a:xfrm>
          <a:prstGeom prst="rect">
            <a:avLst/>
          </a:prstGeom>
        </p:spPr>
      </p:pic>
      <p:pic>
        <p:nvPicPr>
          <p:cNvPr id="26" name="그래픽 25" descr="반복">
            <a:extLst>
              <a:ext uri="{FF2B5EF4-FFF2-40B4-BE49-F238E27FC236}">
                <a16:creationId xmlns:a16="http://schemas.microsoft.com/office/drawing/2014/main" id="{3EEB3674-E42D-4E4C-8E66-8C6AAE5FF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4156461"/>
            <a:ext cx="525780" cy="52578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BE38CF0-425D-46B6-AAFC-DE7CEB1076DE}"/>
              </a:ext>
            </a:extLst>
          </p:cNvPr>
          <p:cNvSpPr>
            <a:spLocks noChangeAspect="1"/>
          </p:cNvSpPr>
          <p:nvPr/>
        </p:nvSpPr>
        <p:spPr>
          <a:xfrm>
            <a:off x="2826146" y="2670987"/>
            <a:ext cx="707407" cy="707407"/>
          </a:xfrm>
          <a:prstGeom prst="ellipse">
            <a:avLst/>
          </a:prstGeom>
          <a:solidFill>
            <a:srgbClr val="FFECA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31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53243-6E12-4C65-940D-AAB6B21B2D6D}"/>
              </a:ext>
            </a:extLst>
          </p:cNvPr>
          <p:cNvSpPr txBox="1"/>
          <p:nvPr/>
        </p:nvSpPr>
        <p:spPr>
          <a:xfrm>
            <a:off x="4385535" y="3294735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딥러닝</a:t>
            </a:r>
            <a:endParaRPr lang="en-US" altLang="ko-KR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A6475-BFE7-4FA7-A925-A2A611FC338E}"/>
              </a:ext>
            </a:extLst>
          </p:cNvPr>
          <p:cNvSpPr txBox="1"/>
          <p:nvPr/>
        </p:nvSpPr>
        <p:spPr>
          <a:xfrm>
            <a:off x="2188435" y="2442273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인공지능</a:t>
            </a:r>
            <a:endParaRPr lang="en-US" altLang="ko-KR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5D3C8-6545-4864-9266-522FE89EB1A1}"/>
              </a:ext>
            </a:extLst>
          </p:cNvPr>
          <p:cNvSpPr txBox="1"/>
          <p:nvPr/>
        </p:nvSpPr>
        <p:spPr>
          <a:xfrm>
            <a:off x="5609365" y="4451298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머신러닝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441341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CA3523F9-3D17-4221-9FA5-36D3D1F0E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92"/>
          <a:stretch/>
        </p:blipFill>
        <p:spPr bwMode="auto">
          <a:xfrm>
            <a:off x="2639060" y="2172925"/>
            <a:ext cx="7021325" cy="40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9462D09-3E51-49BD-A889-ECBA58D3AA05}"/>
              </a:ext>
            </a:extLst>
          </p:cNvPr>
          <p:cNvSpPr>
            <a:spLocks noChangeAspect="1"/>
          </p:cNvSpPr>
          <p:nvPr/>
        </p:nvSpPr>
        <p:spPr>
          <a:xfrm>
            <a:off x="2826146" y="2670987"/>
            <a:ext cx="707407" cy="707407"/>
          </a:xfrm>
          <a:prstGeom prst="ellipse">
            <a:avLst/>
          </a:prstGeom>
          <a:solidFill>
            <a:srgbClr val="FFECA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 </a:t>
            </a:r>
            <a:r>
              <a:rPr lang="ko-KR" altLang="en-US" sz="4000" b="1" dirty="0"/>
              <a:t>용어</a:t>
            </a:r>
            <a:endParaRPr lang="en-US" altLang="ko-KR" sz="4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86AE-2B6F-457A-809F-80E1FABE3AA0}"/>
              </a:ext>
            </a:extLst>
          </p:cNvPr>
          <p:cNvSpPr txBox="1"/>
          <p:nvPr/>
        </p:nvSpPr>
        <p:spPr>
          <a:xfrm>
            <a:off x="686963" y="1463731"/>
            <a:ext cx="13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A9F1F-5589-46BE-8D54-F1EA25B54B50}"/>
              </a:ext>
            </a:extLst>
          </p:cNvPr>
          <p:cNvSpPr/>
          <p:nvPr/>
        </p:nvSpPr>
        <p:spPr>
          <a:xfrm>
            <a:off x="9660385" y="2415566"/>
            <a:ext cx="1553592" cy="64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7A24268-79D0-4E4D-ACEB-CAA128CEC9AA}"/>
              </a:ext>
            </a:extLst>
          </p:cNvPr>
          <p:cNvSpPr/>
          <p:nvPr/>
        </p:nvSpPr>
        <p:spPr>
          <a:xfrm rot="5400000">
            <a:off x="5454202" y="1084453"/>
            <a:ext cx="2584781" cy="4830323"/>
          </a:xfrm>
          <a:prstGeom prst="wedgeRectCallout">
            <a:avLst>
              <a:gd name="adj1" fmla="val -27702"/>
              <a:gd name="adj2" fmla="val 64522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4EC9E2-B2ED-4A98-8336-545184FA001B}"/>
              </a:ext>
            </a:extLst>
          </p:cNvPr>
          <p:cNvGrpSpPr>
            <a:grpSpLocks noChangeAspect="1"/>
          </p:cNvGrpSpPr>
          <p:nvPr/>
        </p:nvGrpSpPr>
        <p:grpSpPr>
          <a:xfrm>
            <a:off x="5549458" y="2415566"/>
            <a:ext cx="2568957" cy="2258352"/>
            <a:chOff x="7127743" y="2673912"/>
            <a:chExt cx="3605136" cy="3169249"/>
          </a:xfrm>
        </p:grpSpPr>
        <p:pic>
          <p:nvPicPr>
            <p:cNvPr id="13" name="Picture 6" descr="deep learning weightsì ëí ì´ë¯¸ì§ ê²ìê²°ê³¼">
              <a:extLst>
                <a:ext uri="{FF2B5EF4-FFF2-40B4-BE49-F238E27FC236}">
                  <a16:creationId xmlns:a16="http://schemas.microsoft.com/office/drawing/2014/main" id="{9F90D023-9C48-4922-850D-75506CCAB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3" t="14123" r="45766" b="16121"/>
            <a:stretch/>
          </p:blipFill>
          <p:spPr bwMode="auto">
            <a:xfrm>
              <a:off x="7127743" y="2673912"/>
              <a:ext cx="3605136" cy="316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96AC7A8-77D5-4AEF-A782-5DC86AB10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6251" y="2937549"/>
              <a:ext cx="2306628" cy="2306628"/>
            </a:xfrm>
            <a:prstGeom prst="ellipse">
              <a:avLst/>
            </a:prstGeom>
            <a:solidFill>
              <a:srgbClr val="FFECA9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래픽 22" descr="반복">
            <a:extLst>
              <a:ext uri="{FF2B5EF4-FFF2-40B4-BE49-F238E27FC236}">
                <a16:creationId xmlns:a16="http://schemas.microsoft.com/office/drawing/2014/main" id="{7500E484-C666-47AA-9D24-8663A26E1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2355779"/>
            <a:ext cx="525780" cy="525780"/>
          </a:xfrm>
          <a:prstGeom prst="rect">
            <a:avLst/>
          </a:prstGeom>
        </p:spPr>
      </p:pic>
      <p:pic>
        <p:nvPicPr>
          <p:cNvPr id="24" name="그래픽 23" descr="반복">
            <a:extLst>
              <a:ext uri="{FF2B5EF4-FFF2-40B4-BE49-F238E27FC236}">
                <a16:creationId xmlns:a16="http://schemas.microsoft.com/office/drawing/2014/main" id="{AA014B7B-29C7-4261-B7E8-DC40363B3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2899480"/>
            <a:ext cx="525780" cy="525780"/>
          </a:xfrm>
          <a:prstGeom prst="rect">
            <a:avLst/>
          </a:prstGeom>
        </p:spPr>
      </p:pic>
      <p:pic>
        <p:nvPicPr>
          <p:cNvPr id="25" name="그래픽 24" descr="반복">
            <a:extLst>
              <a:ext uri="{FF2B5EF4-FFF2-40B4-BE49-F238E27FC236}">
                <a16:creationId xmlns:a16="http://schemas.microsoft.com/office/drawing/2014/main" id="{8D38488A-32D9-494F-8729-C92A4DD42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3403910"/>
            <a:ext cx="525780" cy="525780"/>
          </a:xfrm>
          <a:prstGeom prst="rect">
            <a:avLst/>
          </a:prstGeom>
        </p:spPr>
      </p:pic>
      <p:pic>
        <p:nvPicPr>
          <p:cNvPr id="26" name="그래픽 25" descr="반복">
            <a:extLst>
              <a:ext uri="{FF2B5EF4-FFF2-40B4-BE49-F238E27FC236}">
                <a16:creationId xmlns:a16="http://schemas.microsoft.com/office/drawing/2014/main" id="{3EEB3674-E42D-4E4C-8E66-8C6AAE5FF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400" y="4156461"/>
            <a:ext cx="525780" cy="5257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A1E7B3-7A64-415C-ADEC-6F043C7451DF}"/>
              </a:ext>
            </a:extLst>
          </p:cNvPr>
          <p:cNvSpPr txBox="1"/>
          <p:nvPr/>
        </p:nvSpPr>
        <p:spPr>
          <a:xfrm>
            <a:off x="5644306" y="1651627"/>
            <a:ext cx="330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Optimization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33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3151876" y="4236815"/>
            <a:ext cx="5888249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122127"/>
            <a:ext cx="8071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Computer Vision</a:t>
            </a:r>
          </a:p>
          <a:p>
            <a:pPr algn="ctr"/>
            <a:r>
              <a:rPr lang="en-US" altLang="ko-KR" sz="6000" b="1" dirty="0"/>
              <a:t>Deep Learning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8332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666C53FC-5469-4C39-BBAC-F3ED3FE17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928555" y="2444168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17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666C53FC-5469-4C39-BBAC-F3ED3FE17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928555" y="2444168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74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666C53FC-5469-4C39-BBAC-F3ED3FE17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928555" y="2444168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70DBC-E4F7-45E2-BE9E-66B17B0EA1A9}"/>
              </a:ext>
            </a:extLst>
          </p:cNvPr>
          <p:cNvSpPr txBox="1"/>
          <p:nvPr/>
        </p:nvSpPr>
        <p:spPr>
          <a:xfrm>
            <a:off x="8815520" y="33982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고양이</a:t>
            </a:r>
          </a:p>
        </p:txBody>
      </p:sp>
    </p:spTree>
    <p:extLst>
      <p:ext uri="{BB962C8B-B14F-4D97-AF65-F5344CB8AC3E}">
        <p14:creationId xmlns:p14="http://schemas.microsoft.com/office/powerpoint/2010/main" val="418650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666C53FC-5469-4C39-BBAC-F3ED3FE17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928555" y="2444168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70DBC-E4F7-45E2-BE9E-66B17B0EA1A9}"/>
              </a:ext>
            </a:extLst>
          </p:cNvPr>
          <p:cNvSpPr txBox="1"/>
          <p:nvPr/>
        </p:nvSpPr>
        <p:spPr>
          <a:xfrm>
            <a:off x="8815520" y="33982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고양이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67C20-A15D-4CEC-B693-4134ECE42B34}"/>
              </a:ext>
            </a:extLst>
          </p:cNvPr>
          <p:cNvSpPr txBox="1"/>
          <p:nvPr/>
        </p:nvSpPr>
        <p:spPr>
          <a:xfrm>
            <a:off x="4728478" y="5464770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Classification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98936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8" name="Picture 2" descr="ê³ ìì´ì ëí ì´ë¯¸ì§ ê²ìê²°ê³¼">
            <a:extLst>
              <a:ext uri="{FF2B5EF4-FFF2-40B4-BE49-F238E27FC236}">
                <a16:creationId xmlns:a16="http://schemas.microsoft.com/office/drawing/2014/main" id="{12B4C693-FDCB-4D70-8728-29B7535F4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6" r="1"/>
          <a:stretch/>
        </p:blipFill>
        <p:spPr bwMode="auto">
          <a:xfrm>
            <a:off x="767376" y="2318759"/>
            <a:ext cx="2657471" cy="26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177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8" name="Picture 2" descr="ê³ ìì´ì ëí ì´ë¯¸ì§ ê²ìê²°ê³¼">
            <a:extLst>
              <a:ext uri="{FF2B5EF4-FFF2-40B4-BE49-F238E27FC236}">
                <a16:creationId xmlns:a16="http://schemas.microsoft.com/office/drawing/2014/main" id="{12B4C693-FDCB-4D70-8728-29B7535F4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6" r="1"/>
          <a:stretch/>
        </p:blipFill>
        <p:spPr bwMode="auto">
          <a:xfrm>
            <a:off x="767376" y="2318759"/>
            <a:ext cx="2657471" cy="26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ê³ ìì´ì ëí ì´ë¯¸ì§ ê²ìê²°ê³¼">
            <a:extLst>
              <a:ext uri="{FF2B5EF4-FFF2-40B4-BE49-F238E27FC236}">
                <a16:creationId xmlns:a16="http://schemas.microsoft.com/office/drawing/2014/main" id="{59085245-A081-4EB0-9314-BF8264B3F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6" r="1"/>
          <a:stretch/>
        </p:blipFill>
        <p:spPr bwMode="auto">
          <a:xfrm>
            <a:off x="8767153" y="2318759"/>
            <a:ext cx="2657471" cy="26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C7E119-E0E6-4CE8-853E-0C7C49BD8D0A}"/>
              </a:ext>
            </a:extLst>
          </p:cNvPr>
          <p:cNvSpPr/>
          <p:nvPr/>
        </p:nvSpPr>
        <p:spPr>
          <a:xfrm>
            <a:off x="10029825" y="3521869"/>
            <a:ext cx="800100" cy="9239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F8259-AB4C-491A-858D-BB67FB81FBCF}"/>
              </a:ext>
            </a:extLst>
          </p:cNvPr>
          <p:cNvSpPr/>
          <p:nvPr/>
        </p:nvSpPr>
        <p:spPr>
          <a:xfrm>
            <a:off x="10327175" y="2874168"/>
            <a:ext cx="800100" cy="9239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DD953-BD2C-42C7-82FB-B7264AF37345}"/>
              </a:ext>
            </a:extLst>
          </p:cNvPr>
          <p:cNvSpPr/>
          <p:nvPr/>
        </p:nvSpPr>
        <p:spPr>
          <a:xfrm>
            <a:off x="9732475" y="2678661"/>
            <a:ext cx="800100" cy="9239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9F53C0-DB41-4677-AD9E-F1A51ED4FC5B}"/>
              </a:ext>
            </a:extLst>
          </p:cNvPr>
          <p:cNvSpPr/>
          <p:nvPr/>
        </p:nvSpPr>
        <p:spPr>
          <a:xfrm>
            <a:off x="9229725" y="3293926"/>
            <a:ext cx="800100" cy="1008333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8651C1-0014-462A-B8E0-358845EE59DF}"/>
              </a:ext>
            </a:extLst>
          </p:cNvPr>
          <p:cNvSpPr/>
          <p:nvPr/>
        </p:nvSpPr>
        <p:spPr>
          <a:xfrm>
            <a:off x="8825339" y="3479664"/>
            <a:ext cx="545928" cy="858863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9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8" name="Picture 2" descr="ê³ ìì´ì ëí ì´ë¯¸ì§ ê²ìê²°ê³¼">
            <a:extLst>
              <a:ext uri="{FF2B5EF4-FFF2-40B4-BE49-F238E27FC236}">
                <a16:creationId xmlns:a16="http://schemas.microsoft.com/office/drawing/2014/main" id="{12B4C693-FDCB-4D70-8728-29B7535F4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6" r="1"/>
          <a:stretch/>
        </p:blipFill>
        <p:spPr bwMode="auto">
          <a:xfrm>
            <a:off x="767376" y="2318759"/>
            <a:ext cx="2657471" cy="26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ê³ ìì´ì ëí ì´ë¯¸ì§ ê²ìê²°ê³¼">
            <a:extLst>
              <a:ext uri="{FF2B5EF4-FFF2-40B4-BE49-F238E27FC236}">
                <a16:creationId xmlns:a16="http://schemas.microsoft.com/office/drawing/2014/main" id="{59085245-A081-4EB0-9314-BF8264B3F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6" r="1"/>
          <a:stretch/>
        </p:blipFill>
        <p:spPr bwMode="auto">
          <a:xfrm>
            <a:off x="8767153" y="2318759"/>
            <a:ext cx="2657471" cy="26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C7E119-E0E6-4CE8-853E-0C7C49BD8D0A}"/>
              </a:ext>
            </a:extLst>
          </p:cNvPr>
          <p:cNvSpPr/>
          <p:nvPr/>
        </p:nvSpPr>
        <p:spPr>
          <a:xfrm>
            <a:off x="10029825" y="3521869"/>
            <a:ext cx="800100" cy="9239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F8259-AB4C-491A-858D-BB67FB81FBCF}"/>
              </a:ext>
            </a:extLst>
          </p:cNvPr>
          <p:cNvSpPr/>
          <p:nvPr/>
        </p:nvSpPr>
        <p:spPr>
          <a:xfrm>
            <a:off x="10327175" y="2874168"/>
            <a:ext cx="800100" cy="9239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DD953-BD2C-42C7-82FB-B7264AF37345}"/>
              </a:ext>
            </a:extLst>
          </p:cNvPr>
          <p:cNvSpPr/>
          <p:nvPr/>
        </p:nvSpPr>
        <p:spPr>
          <a:xfrm>
            <a:off x="9732475" y="2678661"/>
            <a:ext cx="800100" cy="9239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9F53C0-DB41-4677-AD9E-F1A51ED4FC5B}"/>
              </a:ext>
            </a:extLst>
          </p:cNvPr>
          <p:cNvSpPr/>
          <p:nvPr/>
        </p:nvSpPr>
        <p:spPr>
          <a:xfrm>
            <a:off x="9229725" y="3293926"/>
            <a:ext cx="800100" cy="1008333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8651C1-0014-462A-B8E0-358845EE59DF}"/>
              </a:ext>
            </a:extLst>
          </p:cNvPr>
          <p:cNvSpPr/>
          <p:nvPr/>
        </p:nvSpPr>
        <p:spPr>
          <a:xfrm>
            <a:off x="8825339" y="3479664"/>
            <a:ext cx="545928" cy="858863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4350265" y="5464770"/>
            <a:ext cx="349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Object Detection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00595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1E7B11DA-29AA-4C46-B3E9-39960B58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2817" r="51333" b="58980"/>
          <a:stretch/>
        </p:blipFill>
        <p:spPr bwMode="auto">
          <a:xfrm>
            <a:off x="441309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42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53243-6E12-4C65-940D-AAB6B21B2D6D}"/>
              </a:ext>
            </a:extLst>
          </p:cNvPr>
          <p:cNvSpPr txBox="1"/>
          <p:nvPr/>
        </p:nvSpPr>
        <p:spPr>
          <a:xfrm>
            <a:off x="4385535" y="3294735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딥러닝</a:t>
            </a:r>
            <a:endParaRPr lang="en-US" altLang="ko-KR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A6475-BFE7-4FA7-A925-A2A611FC338E}"/>
              </a:ext>
            </a:extLst>
          </p:cNvPr>
          <p:cNvSpPr txBox="1"/>
          <p:nvPr/>
        </p:nvSpPr>
        <p:spPr>
          <a:xfrm>
            <a:off x="2188435" y="2442273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인공지능</a:t>
            </a:r>
            <a:endParaRPr lang="en-US" altLang="ko-KR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5D3C8-6545-4864-9266-522FE89EB1A1}"/>
              </a:ext>
            </a:extLst>
          </p:cNvPr>
          <p:cNvSpPr txBox="1"/>
          <p:nvPr/>
        </p:nvSpPr>
        <p:spPr>
          <a:xfrm>
            <a:off x="5609365" y="4451298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머신러닝</a:t>
            </a:r>
            <a:endParaRPr lang="en-US" altLang="ko-KR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CFA76-7659-4606-84BA-B6E9CCA7C945}"/>
              </a:ext>
            </a:extLst>
          </p:cNvPr>
          <p:cNvSpPr txBox="1"/>
          <p:nvPr/>
        </p:nvSpPr>
        <p:spPr>
          <a:xfrm>
            <a:off x="7179535" y="2670269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인공신경망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482701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1E7B11DA-29AA-4C46-B3E9-39960B58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2817" r="51333" b="58980"/>
          <a:stretch/>
        </p:blipFill>
        <p:spPr bwMode="auto">
          <a:xfrm>
            <a:off x="441309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B2321D3A-3CC1-465C-AF82-5CC02BE45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5" t="2817" r="1788" b="58980"/>
          <a:stretch/>
        </p:blipFill>
        <p:spPr bwMode="auto">
          <a:xfrm>
            <a:off x="8637231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75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4605019" y="5464770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Segmentation</a:t>
            </a:r>
            <a:endParaRPr lang="ko-KR" altLang="en-US" sz="3200" b="1" dirty="0"/>
          </a:p>
        </p:txBody>
      </p:sp>
      <p:pic>
        <p:nvPicPr>
          <p:cNvPr id="40962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1E7B11DA-29AA-4C46-B3E9-39960B58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2817" r="51333" b="58980"/>
          <a:stretch/>
        </p:blipFill>
        <p:spPr bwMode="auto">
          <a:xfrm>
            <a:off x="441309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B2321D3A-3CC1-465C-AF82-5CC02BE45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5" t="2817" r="1788" b="58980"/>
          <a:stretch/>
        </p:blipFill>
        <p:spPr bwMode="auto">
          <a:xfrm>
            <a:off x="8637231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822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37860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741706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4605019" y="5464770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Segmentation</a:t>
            </a:r>
            <a:endParaRPr lang="ko-KR" altLang="en-US" sz="3200" b="1" dirty="0"/>
          </a:p>
        </p:txBody>
      </p:sp>
      <p:pic>
        <p:nvPicPr>
          <p:cNvPr id="40962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1E7B11DA-29AA-4C46-B3E9-39960B58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2817" r="51333" b="58980"/>
          <a:stretch/>
        </p:blipFill>
        <p:spPr bwMode="auto">
          <a:xfrm>
            <a:off x="441309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ep learning segmentation catì ëí ì´ë¯¸ì§ ê²ìê²°ê³¼">
            <a:extLst>
              <a:ext uri="{FF2B5EF4-FFF2-40B4-BE49-F238E27FC236}">
                <a16:creationId xmlns:a16="http://schemas.microsoft.com/office/drawing/2014/main" id="{B2321D3A-3CC1-465C-AF82-5CC02BE45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5" t="2817" r="1788" b="58980"/>
          <a:stretch/>
        </p:blipFill>
        <p:spPr bwMode="auto">
          <a:xfrm>
            <a:off x="8637231" y="2648309"/>
            <a:ext cx="3113460" cy="20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31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3367240" y="5462170"/>
            <a:ext cx="5457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Brain Tumor Segmentation</a:t>
            </a:r>
            <a:endParaRPr lang="ko-KR" altLang="en-US" sz="3200" b="1" dirty="0"/>
          </a:p>
        </p:txBody>
      </p:sp>
      <p:pic>
        <p:nvPicPr>
          <p:cNvPr id="54274" name="Picture 2" descr="Keras 3D U-Net Convolution Neural Network designed for medical image segmentation">
            <a:extLst>
              <a:ext uri="{FF2B5EF4-FFF2-40B4-BE49-F238E27FC236}">
                <a16:creationId xmlns:a16="http://schemas.microsoft.com/office/drawing/2014/main" id="{6662038E-19C7-4CC4-A4C9-1B324B5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887" y="2085973"/>
            <a:ext cx="5196226" cy="31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96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3B248B-A22D-4216-8CDC-709A78F3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70" y="2522180"/>
            <a:ext cx="2275260" cy="22752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D8DE6E-832F-4AC9-831D-3136D1C4CC57}"/>
              </a:ext>
            </a:extLst>
          </p:cNvPr>
          <p:cNvSpPr/>
          <p:nvPr/>
        </p:nvSpPr>
        <p:spPr>
          <a:xfrm>
            <a:off x="16524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D8D9B-77EB-4E01-9AAA-72778B22826B}"/>
              </a:ext>
            </a:extLst>
          </p:cNvPr>
          <p:cNvSpPr txBox="1"/>
          <p:nvPr/>
        </p:nvSpPr>
        <p:spPr>
          <a:xfrm>
            <a:off x="828675" y="3151978"/>
            <a:ext cx="532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?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816355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5273557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082" name="Picture 2" descr="https://thispersondoesnotexist.com/">
            <a:extLst>
              <a:ext uri="{FF2B5EF4-FFF2-40B4-BE49-F238E27FC236}">
                <a16:creationId xmlns:a16="http://schemas.microsoft.com/office/drawing/2014/main" id="{F3142870-AB3F-4866-BCF2-EEF632C0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05" y="1598521"/>
            <a:ext cx="2275261" cy="22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https://thispersondoesnotexist.com/">
            <a:extLst>
              <a:ext uri="{FF2B5EF4-FFF2-40B4-BE49-F238E27FC236}">
                <a16:creationId xmlns:a16="http://schemas.microsoft.com/office/drawing/2014/main" id="{65E68E21-D58A-49F0-8936-9F09A5E3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80" y="1796512"/>
            <a:ext cx="2124900" cy="21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BF140A-D88B-43DF-B4B6-F5D01DF67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70" y="2522180"/>
            <a:ext cx="2275260" cy="227526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8B54E15-9E05-446D-B587-CCA1C6A56F70}"/>
              </a:ext>
            </a:extLst>
          </p:cNvPr>
          <p:cNvSpPr/>
          <p:nvPr/>
        </p:nvSpPr>
        <p:spPr>
          <a:xfrm>
            <a:off x="16524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A6663-E8F4-457F-B0B9-D541B7AFFDC7}"/>
              </a:ext>
            </a:extLst>
          </p:cNvPr>
          <p:cNvSpPr txBox="1"/>
          <p:nvPr/>
        </p:nvSpPr>
        <p:spPr>
          <a:xfrm>
            <a:off x="828675" y="3151978"/>
            <a:ext cx="532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?</a:t>
            </a:r>
            <a:endParaRPr lang="ko-KR" altLang="en-US" sz="6000" b="1" dirty="0"/>
          </a:p>
        </p:txBody>
      </p:sp>
      <p:pic>
        <p:nvPicPr>
          <p:cNvPr id="46084" name="Picture 4" descr="https://thispersondoesnotexist.com/">
            <a:extLst>
              <a:ext uri="{FF2B5EF4-FFF2-40B4-BE49-F238E27FC236}">
                <a16:creationId xmlns:a16="http://schemas.microsoft.com/office/drawing/2014/main" id="{DB6707A5-DF69-4E02-871C-0A09870C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871" y="3719696"/>
            <a:ext cx="2466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34390D-8027-4404-9C9A-49EE4A90B5AB}"/>
              </a:ext>
            </a:extLst>
          </p:cNvPr>
          <p:cNvSpPr/>
          <p:nvPr/>
        </p:nvSpPr>
        <p:spPr>
          <a:xfrm>
            <a:off x="9512968" y="1466339"/>
            <a:ext cx="25330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hlinkClick r:id="rId6"/>
              </a:rPr>
              <a:t>https://thispersondoesnotexist.com/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341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7B2FF4-B51E-4B92-9BD3-3E60CCD0AFE4}"/>
              </a:ext>
            </a:extLst>
          </p:cNvPr>
          <p:cNvSpPr/>
          <p:nvPr/>
        </p:nvSpPr>
        <p:spPr>
          <a:xfrm>
            <a:off x="5273557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2931249" y="5492794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Generation</a:t>
            </a:r>
            <a:endParaRPr lang="ko-KR" altLang="en-US" sz="3200" b="1" dirty="0"/>
          </a:p>
        </p:txBody>
      </p:sp>
      <p:pic>
        <p:nvPicPr>
          <p:cNvPr id="46082" name="Picture 2" descr="https://thispersondoesnotexist.com/">
            <a:extLst>
              <a:ext uri="{FF2B5EF4-FFF2-40B4-BE49-F238E27FC236}">
                <a16:creationId xmlns:a16="http://schemas.microsoft.com/office/drawing/2014/main" id="{F3142870-AB3F-4866-BCF2-EEF632C0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05" y="1598521"/>
            <a:ext cx="2275261" cy="22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https://thispersondoesnotexist.com/">
            <a:extLst>
              <a:ext uri="{FF2B5EF4-FFF2-40B4-BE49-F238E27FC236}">
                <a16:creationId xmlns:a16="http://schemas.microsoft.com/office/drawing/2014/main" id="{65E68E21-D58A-49F0-8936-9F09A5E3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80" y="1796512"/>
            <a:ext cx="2124900" cy="21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BF140A-D88B-43DF-B4B6-F5D01DF67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70" y="2522180"/>
            <a:ext cx="2275260" cy="227526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8B54E15-9E05-446D-B587-CCA1C6A56F70}"/>
              </a:ext>
            </a:extLst>
          </p:cNvPr>
          <p:cNvSpPr/>
          <p:nvPr/>
        </p:nvSpPr>
        <p:spPr>
          <a:xfrm>
            <a:off x="1652455" y="3398200"/>
            <a:ext cx="988880" cy="5232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A6663-E8F4-457F-B0B9-D541B7AFFDC7}"/>
              </a:ext>
            </a:extLst>
          </p:cNvPr>
          <p:cNvSpPr txBox="1"/>
          <p:nvPr/>
        </p:nvSpPr>
        <p:spPr>
          <a:xfrm>
            <a:off x="828675" y="3151978"/>
            <a:ext cx="532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?</a:t>
            </a:r>
            <a:endParaRPr lang="ko-KR" altLang="en-US" sz="6000" b="1" dirty="0"/>
          </a:p>
        </p:txBody>
      </p:sp>
      <p:pic>
        <p:nvPicPr>
          <p:cNvPr id="46084" name="Picture 4" descr="https://thispersondoesnotexist.com/">
            <a:extLst>
              <a:ext uri="{FF2B5EF4-FFF2-40B4-BE49-F238E27FC236}">
                <a16:creationId xmlns:a16="http://schemas.microsoft.com/office/drawing/2014/main" id="{DB6707A5-DF69-4E02-871C-0A09870C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871" y="3719696"/>
            <a:ext cx="2466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34390D-8027-4404-9C9A-49EE4A90B5AB}"/>
              </a:ext>
            </a:extLst>
          </p:cNvPr>
          <p:cNvSpPr/>
          <p:nvPr/>
        </p:nvSpPr>
        <p:spPr>
          <a:xfrm>
            <a:off x="9512968" y="1466339"/>
            <a:ext cx="25330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hlinkClick r:id="rId6"/>
              </a:rPr>
              <a:t>https://thispersondoesnotexist.com/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20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5279174" y="5261961"/>
            <a:ext cx="163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CycleGAN</a:t>
            </a:r>
            <a:endParaRPr lang="ko-KR" altLang="en-US" sz="2400" b="1" dirty="0"/>
          </a:p>
        </p:txBody>
      </p:sp>
      <p:pic>
        <p:nvPicPr>
          <p:cNvPr id="51208" name="Picture 8" descr="https://qph.fs.quoracdn.net/main-qimg-d2dcbd5b279a669a6c90a91949a857b2">
            <a:extLst>
              <a:ext uri="{FF2B5EF4-FFF2-40B4-BE49-F238E27FC236}">
                <a16:creationId xmlns:a16="http://schemas.microsoft.com/office/drawing/2014/main" id="{ED431D4A-5659-4FB0-B061-E8984DD7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67" y="2218571"/>
            <a:ext cx="5862266" cy="29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12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5262278" y="5206523"/>
            <a:ext cx="166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DiscoGAN</a:t>
            </a:r>
            <a:endParaRPr lang="ko-KR" altLang="en-US" sz="2400" b="1" dirty="0"/>
          </a:p>
        </p:txBody>
      </p:sp>
      <p:pic>
        <p:nvPicPr>
          <p:cNvPr id="53250" name="Picture 2" descr="https://qph.fs.quoracdn.net/main-qimg-f1a8b738ec0427663a66101408ef67ae">
            <a:extLst>
              <a:ext uri="{FF2B5EF4-FFF2-40B4-BE49-F238E27FC236}">
                <a16:creationId xmlns:a16="http://schemas.microsoft.com/office/drawing/2014/main" id="{F5232B1B-D63B-4901-9747-77416596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45" y="2343149"/>
            <a:ext cx="6569910" cy="266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1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3047729" y="2873069"/>
            <a:ext cx="609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앞선 모든 예시에서 사용된 모델</a:t>
            </a:r>
          </a:p>
        </p:txBody>
      </p:sp>
    </p:spTree>
    <p:extLst>
      <p:ext uri="{BB962C8B-B14F-4D97-AF65-F5344CB8AC3E}">
        <p14:creationId xmlns:p14="http://schemas.microsoft.com/office/powerpoint/2010/main" val="203836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E28801B-1A82-4ABF-815F-5AEBDB5EA2AA}"/>
              </a:ext>
            </a:extLst>
          </p:cNvPr>
          <p:cNvSpPr/>
          <p:nvPr/>
        </p:nvSpPr>
        <p:spPr>
          <a:xfrm>
            <a:off x="6128047" y="4290748"/>
            <a:ext cx="2383566" cy="9960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A3062BE-3C75-4D52-A4AD-87C4AA2A9C09}"/>
              </a:ext>
            </a:extLst>
          </p:cNvPr>
          <p:cNvSpPr/>
          <p:nvPr/>
        </p:nvSpPr>
        <p:spPr>
          <a:xfrm>
            <a:off x="4904217" y="3133544"/>
            <a:ext cx="2383566" cy="9960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4B08F51-18C9-4C78-B86F-7962F9B433D2}"/>
              </a:ext>
            </a:extLst>
          </p:cNvPr>
          <p:cNvSpPr/>
          <p:nvPr/>
        </p:nvSpPr>
        <p:spPr>
          <a:xfrm>
            <a:off x="2707117" y="2284944"/>
            <a:ext cx="2383566" cy="9960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53243-6E12-4C65-940D-AAB6B21B2D6D}"/>
              </a:ext>
            </a:extLst>
          </p:cNvPr>
          <p:cNvSpPr txBox="1"/>
          <p:nvPr/>
        </p:nvSpPr>
        <p:spPr>
          <a:xfrm>
            <a:off x="4385535" y="3294735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딥러닝</a:t>
            </a:r>
            <a:endParaRPr lang="en-US" altLang="ko-KR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A6475-BFE7-4FA7-A925-A2A611FC338E}"/>
              </a:ext>
            </a:extLst>
          </p:cNvPr>
          <p:cNvSpPr txBox="1"/>
          <p:nvPr/>
        </p:nvSpPr>
        <p:spPr>
          <a:xfrm>
            <a:off x="2188435" y="2442273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인공지능</a:t>
            </a:r>
            <a:endParaRPr lang="en-US" altLang="ko-KR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5D3C8-6545-4864-9266-522FE89EB1A1}"/>
              </a:ext>
            </a:extLst>
          </p:cNvPr>
          <p:cNvSpPr txBox="1"/>
          <p:nvPr/>
        </p:nvSpPr>
        <p:spPr>
          <a:xfrm>
            <a:off x="5609365" y="4451298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머신러닝</a:t>
            </a:r>
            <a:endParaRPr lang="en-US" altLang="ko-KR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CFA76-7659-4606-84BA-B6E9CCA7C945}"/>
              </a:ext>
            </a:extLst>
          </p:cNvPr>
          <p:cNvSpPr txBox="1"/>
          <p:nvPr/>
        </p:nvSpPr>
        <p:spPr>
          <a:xfrm>
            <a:off x="7179535" y="2670269"/>
            <a:ext cx="342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인공신경망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480740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Computer Vision Deep Learning </a:t>
            </a:r>
            <a:r>
              <a:rPr lang="ko-KR" altLang="en-US" sz="4000" b="1" dirty="0"/>
              <a:t>예제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1F2A-D8B9-44F9-AF18-812DE1C3DFB9}"/>
              </a:ext>
            </a:extLst>
          </p:cNvPr>
          <p:cNvSpPr txBox="1"/>
          <p:nvPr/>
        </p:nvSpPr>
        <p:spPr>
          <a:xfrm>
            <a:off x="3047729" y="2873069"/>
            <a:ext cx="609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앞선 모든 예시에서 사용된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A505E-3FA0-45B2-8FAD-240BE19B5CB0}"/>
              </a:ext>
            </a:extLst>
          </p:cNvPr>
          <p:cNvSpPr txBox="1"/>
          <p:nvPr/>
        </p:nvSpPr>
        <p:spPr>
          <a:xfrm>
            <a:off x="2517135" y="3713964"/>
            <a:ext cx="7518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CNN (Convolutional Neural Network)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46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/>
          <p:nvPr/>
        </p:nvCxnSpPr>
        <p:spPr>
          <a:xfrm>
            <a:off x="5157911" y="3751040"/>
            <a:ext cx="1876178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691DD-287E-477B-A786-6C796F787C65}"/>
              </a:ext>
            </a:extLst>
          </p:cNvPr>
          <p:cNvSpPr txBox="1"/>
          <p:nvPr/>
        </p:nvSpPr>
        <p:spPr>
          <a:xfrm>
            <a:off x="2060051" y="2598377"/>
            <a:ext cx="807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74300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0226C-641C-4027-AF15-60DFB8F3563D}"/>
              </a:ext>
            </a:extLst>
          </p:cNvPr>
          <p:cNvSpPr txBox="1"/>
          <p:nvPr/>
        </p:nvSpPr>
        <p:spPr>
          <a:xfrm>
            <a:off x="-258046" y="3042346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Convolutional Neural Network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67929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0226C-641C-4027-AF15-60DFB8F3563D}"/>
              </a:ext>
            </a:extLst>
          </p:cNvPr>
          <p:cNvSpPr txBox="1"/>
          <p:nvPr/>
        </p:nvSpPr>
        <p:spPr>
          <a:xfrm>
            <a:off x="-258046" y="3042346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Convolutional Neural Network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E0FCA-9B66-4A69-BFE0-0D8D4074E5B0}"/>
              </a:ext>
            </a:extLst>
          </p:cNvPr>
          <p:cNvSpPr txBox="1"/>
          <p:nvPr/>
        </p:nvSpPr>
        <p:spPr>
          <a:xfrm>
            <a:off x="7434012" y="39433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신경망</a:t>
            </a:r>
          </a:p>
        </p:txBody>
      </p:sp>
    </p:spTree>
    <p:extLst>
      <p:ext uri="{BB962C8B-B14F-4D97-AF65-F5344CB8AC3E}">
        <p14:creationId xmlns:p14="http://schemas.microsoft.com/office/powerpoint/2010/main" val="30023178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0226C-641C-4027-AF15-60DFB8F3563D}"/>
              </a:ext>
            </a:extLst>
          </p:cNvPr>
          <p:cNvSpPr txBox="1"/>
          <p:nvPr/>
        </p:nvSpPr>
        <p:spPr>
          <a:xfrm>
            <a:off x="-258046" y="3042346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Convolutional Neural Network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E0FCA-9B66-4A69-BFE0-0D8D4074E5B0}"/>
              </a:ext>
            </a:extLst>
          </p:cNvPr>
          <p:cNvSpPr txBox="1"/>
          <p:nvPr/>
        </p:nvSpPr>
        <p:spPr>
          <a:xfrm>
            <a:off x="7434012" y="39433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신경망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4EE54-0143-4E24-914D-580468C3DB1E}"/>
              </a:ext>
            </a:extLst>
          </p:cNvPr>
          <p:cNvSpPr txBox="1"/>
          <p:nvPr/>
        </p:nvSpPr>
        <p:spPr>
          <a:xfrm>
            <a:off x="3803882" y="39433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합성곱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063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5A0A7B24-2347-43AB-A6F5-B7AE5E20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8875" y="2951048"/>
            <a:ext cx="1562100" cy="15621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60A662E-B540-451E-97CE-6C2FAA09D770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8EE7A1-1AA1-440B-9F27-BC8F85290565}"/>
              </a:ext>
            </a:extLst>
          </p:cNvPr>
          <p:cNvSpPr txBox="1"/>
          <p:nvPr/>
        </p:nvSpPr>
        <p:spPr>
          <a:xfrm>
            <a:off x="10532407" y="449630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사람</a:t>
            </a:r>
          </a:p>
        </p:txBody>
      </p:sp>
    </p:spTree>
    <p:extLst>
      <p:ext uri="{BB962C8B-B14F-4D97-AF65-F5344CB8AC3E}">
        <p14:creationId xmlns:p14="http://schemas.microsoft.com/office/powerpoint/2010/main" val="12298256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849757-8FE3-4C17-A702-97CA337313E4}"/>
              </a:ext>
            </a:extLst>
          </p:cNvPr>
          <p:cNvSpPr/>
          <p:nvPr/>
        </p:nvSpPr>
        <p:spPr>
          <a:xfrm>
            <a:off x="6059101" y="3516861"/>
            <a:ext cx="1187065" cy="712239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408A2BB7-DA00-4FA5-B543-B19AB523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8875" y="2951048"/>
            <a:ext cx="1562100" cy="15621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216E2F9-3CCE-4B45-94D3-7908FD3EA551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6385F3-8321-4E31-BF5E-28DBF92E4C5C}"/>
              </a:ext>
            </a:extLst>
          </p:cNvPr>
          <p:cNvSpPr txBox="1"/>
          <p:nvPr/>
        </p:nvSpPr>
        <p:spPr>
          <a:xfrm>
            <a:off x="10532407" y="449630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사람</a:t>
            </a:r>
          </a:p>
        </p:txBody>
      </p:sp>
    </p:spTree>
    <p:extLst>
      <p:ext uri="{BB962C8B-B14F-4D97-AF65-F5344CB8AC3E}">
        <p14:creationId xmlns:p14="http://schemas.microsoft.com/office/powerpoint/2010/main" val="3409311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849757-8FE3-4C17-A702-97CA337313E4}"/>
              </a:ext>
            </a:extLst>
          </p:cNvPr>
          <p:cNvSpPr/>
          <p:nvPr/>
        </p:nvSpPr>
        <p:spPr>
          <a:xfrm>
            <a:off x="6240405" y="3092147"/>
            <a:ext cx="808096" cy="336854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0BE37DE0-5B6E-4048-BE8F-0FC3C0881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8875" y="2951048"/>
            <a:ext cx="1562100" cy="15621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E6D3BF-DAF4-4ED2-913E-317E1A436DD3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0BBBB8-92EA-46E9-8D94-A54B3D2F36EC}"/>
              </a:ext>
            </a:extLst>
          </p:cNvPr>
          <p:cNvSpPr txBox="1"/>
          <p:nvPr/>
        </p:nvSpPr>
        <p:spPr>
          <a:xfrm>
            <a:off x="10532407" y="449630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사람</a:t>
            </a:r>
          </a:p>
        </p:txBody>
      </p:sp>
    </p:spTree>
    <p:extLst>
      <p:ext uri="{BB962C8B-B14F-4D97-AF65-F5344CB8AC3E}">
        <p14:creationId xmlns:p14="http://schemas.microsoft.com/office/powerpoint/2010/main" val="20507182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849757-8FE3-4C17-A702-97CA337313E4}"/>
              </a:ext>
            </a:extLst>
          </p:cNvPr>
          <p:cNvSpPr/>
          <p:nvPr/>
        </p:nvSpPr>
        <p:spPr>
          <a:xfrm>
            <a:off x="5430779" y="4539947"/>
            <a:ext cx="1403157" cy="336854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0CA9D5FB-F3AE-4F05-AC24-6CAA481EA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8875" y="2951048"/>
            <a:ext cx="1562100" cy="15621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5BEADF-1D7D-43A6-87E2-C55B482EEA3C}"/>
              </a:ext>
            </a:extLst>
          </p:cNvPr>
          <p:cNvSpPr txBox="1"/>
          <p:nvPr/>
        </p:nvSpPr>
        <p:spPr>
          <a:xfrm>
            <a:off x="10532407" y="449630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사람</a:t>
            </a:r>
          </a:p>
        </p:txBody>
      </p:sp>
    </p:spTree>
    <p:extLst>
      <p:ext uri="{BB962C8B-B14F-4D97-AF65-F5344CB8AC3E}">
        <p14:creationId xmlns:p14="http://schemas.microsoft.com/office/powerpoint/2010/main" val="206806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187119-87D5-4731-8731-69B4E60E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2923923"/>
            <a:ext cx="1345127" cy="1345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924D4-C0DD-4AD3-BC14-6857C087AEF7}"/>
              </a:ext>
            </a:extLst>
          </p:cNvPr>
          <p:cNvSpPr txBox="1"/>
          <p:nvPr/>
        </p:nvSpPr>
        <p:spPr>
          <a:xfrm>
            <a:off x="10320829" y="44963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딥러닝</a:t>
            </a:r>
            <a:r>
              <a:rPr lang="ko-KR" altLang="en-US" sz="1600" b="1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200278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Deep Learning</a:t>
            </a:r>
            <a:r>
              <a:rPr lang="ko-KR" altLang="en-US" sz="4000" b="1" dirty="0"/>
              <a:t>이란</a:t>
            </a:r>
            <a:r>
              <a:rPr lang="en-US" altLang="ko-KR" sz="4000" b="1" dirty="0"/>
              <a:t>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ë¥ë¬ë ë¨¸ì ë¬ë ì¸ê³µì§ë¥ì ëí ì´ë¯¸ì§ ê²ìê²°ê³¼">
            <a:extLst>
              <a:ext uri="{FF2B5EF4-FFF2-40B4-BE49-F238E27FC236}">
                <a16:creationId xmlns:a16="http://schemas.microsoft.com/office/drawing/2014/main" id="{6188A98C-A411-4061-AC49-7AD804A4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12" y="1631894"/>
            <a:ext cx="6599976" cy="43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537D06-30F6-4131-99F1-2A3DA5642558}"/>
              </a:ext>
            </a:extLst>
          </p:cNvPr>
          <p:cNvSpPr/>
          <p:nvPr/>
        </p:nvSpPr>
        <p:spPr>
          <a:xfrm>
            <a:off x="6604000" y="1790700"/>
            <a:ext cx="26289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srgbClr val="FF0000"/>
                </a:solidFill>
              </a:rPr>
              <a:t>?</a:t>
            </a:r>
            <a:endParaRPr lang="ko-KR" altLang="en-US" sz="66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1BBD05-B248-4391-82F6-21AC9320E463}"/>
              </a:ext>
            </a:extLst>
          </p:cNvPr>
          <p:cNvSpPr/>
          <p:nvPr/>
        </p:nvSpPr>
        <p:spPr>
          <a:xfrm>
            <a:off x="5760854" y="3013920"/>
            <a:ext cx="2478973" cy="73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B227C8-5170-4BDD-BDB0-489EF26C5E5E}"/>
              </a:ext>
            </a:extLst>
          </p:cNvPr>
          <p:cNvSpPr/>
          <p:nvPr/>
        </p:nvSpPr>
        <p:spPr>
          <a:xfrm>
            <a:off x="5031756" y="4271220"/>
            <a:ext cx="2128487" cy="73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81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187119-87D5-4731-8731-69B4E60E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2923923"/>
            <a:ext cx="1345127" cy="1345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924D4-C0DD-4AD3-BC14-6857C087AEF7}"/>
              </a:ext>
            </a:extLst>
          </p:cNvPr>
          <p:cNvSpPr txBox="1"/>
          <p:nvPr/>
        </p:nvSpPr>
        <p:spPr>
          <a:xfrm>
            <a:off x="10320829" y="44963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딥러닝</a:t>
            </a:r>
            <a:r>
              <a:rPr lang="ko-KR" altLang="en-US" sz="1600" b="1" dirty="0"/>
              <a:t>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60140-5626-4ACE-B1A0-25995259D5E9}"/>
              </a:ext>
            </a:extLst>
          </p:cNvPr>
          <p:cNvSpPr/>
          <p:nvPr/>
        </p:nvSpPr>
        <p:spPr>
          <a:xfrm>
            <a:off x="4835140" y="2568014"/>
            <a:ext cx="1027171" cy="1033080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583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187119-87D5-4731-8731-69B4E60E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2923923"/>
            <a:ext cx="1345127" cy="1345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924D4-C0DD-4AD3-BC14-6857C087AEF7}"/>
              </a:ext>
            </a:extLst>
          </p:cNvPr>
          <p:cNvSpPr txBox="1"/>
          <p:nvPr/>
        </p:nvSpPr>
        <p:spPr>
          <a:xfrm>
            <a:off x="10320829" y="44963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딥러닝</a:t>
            </a:r>
            <a:r>
              <a:rPr lang="ko-KR" altLang="en-US" sz="1600" b="1" dirty="0"/>
              <a:t>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60140-5626-4ACE-B1A0-25995259D5E9}"/>
              </a:ext>
            </a:extLst>
          </p:cNvPr>
          <p:cNvSpPr/>
          <p:nvPr/>
        </p:nvSpPr>
        <p:spPr>
          <a:xfrm>
            <a:off x="5387590" y="2568014"/>
            <a:ext cx="1027171" cy="1033080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0BD30FC-A043-4B86-AFAF-4097E30DC8C0}"/>
              </a:ext>
            </a:extLst>
          </p:cNvPr>
          <p:cNvSpPr/>
          <p:nvPr/>
        </p:nvSpPr>
        <p:spPr>
          <a:xfrm>
            <a:off x="4968490" y="2876656"/>
            <a:ext cx="285750" cy="415795"/>
          </a:xfrm>
          <a:prstGeom prst="rightArrow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355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187119-87D5-4731-8731-69B4E60E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2923923"/>
            <a:ext cx="1345127" cy="1345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924D4-C0DD-4AD3-BC14-6857C087AEF7}"/>
              </a:ext>
            </a:extLst>
          </p:cNvPr>
          <p:cNvSpPr txBox="1"/>
          <p:nvPr/>
        </p:nvSpPr>
        <p:spPr>
          <a:xfrm>
            <a:off x="10320829" y="44963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딥러닝</a:t>
            </a:r>
            <a:r>
              <a:rPr lang="ko-KR" altLang="en-US" sz="1600" b="1" dirty="0"/>
              <a:t>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60140-5626-4ACE-B1A0-25995259D5E9}"/>
              </a:ext>
            </a:extLst>
          </p:cNvPr>
          <p:cNvSpPr/>
          <p:nvPr/>
        </p:nvSpPr>
        <p:spPr>
          <a:xfrm>
            <a:off x="5740015" y="2568014"/>
            <a:ext cx="1027171" cy="1033080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0BD30FC-A043-4B86-AFAF-4097E30DC8C0}"/>
              </a:ext>
            </a:extLst>
          </p:cNvPr>
          <p:cNvSpPr/>
          <p:nvPr/>
        </p:nvSpPr>
        <p:spPr>
          <a:xfrm>
            <a:off x="5320915" y="2876656"/>
            <a:ext cx="285750" cy="415795"/>
          </a:xfrm>
          <a:prstGeom prst="rightArrow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41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187119-87D5-4731-8731-69B4E60E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2923923"/>
            <a:ext cx="1345127" cy="1345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924D4-C0DD-4AD3-BC14-6857C087AEF7}"/>
              </a:ext>
            </a:extLst>
          </p:cNvPr>
          <p:cNvSpPr txBox="1"/>
          <p:nvPr/>
        </p:nvSpPr>
        <p:spPr>
          <a:xfrm>
            <a:off x="10320829" y="44963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딥러닝</a:t>
            </a:r>
            <a:r>
              <a:rPr lang="ko-KR" altLang="en-US" sz="1600" b="1" dirty="0"/>
              <a:t>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60140-5626-4ACE-B1A0-25995259D5E9}"/>
              </a:ext>
            </a:extLst>
          </p:cNvPr>
          <p:cNvSpPr/>
          <p:nvPr/>
        </p:nvSpPr>
        <p:spPr>
          <a:xfrm>
            <a:off x="6063865" y="2568014"/>
            <a:ext cx="1027171" cy="1033080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0BD30FC-A043-4B86-AFAF-4097E30DC8C0}"/>
              </a:ext>
            </a:extLst>
          </p:cNvPr>
          <p:cNvSpPr/>
          <p:nvPr/>
        </p:nvSpPr>
        <p:spPr>
          <a:xfrm>
            <a:off x="5644765" y="2876656"/>
            <a:ext cx="285750" cy="415795"/>
          </a:xfrm>
          <a:prstGeom prst="rightArrow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30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46425357-4868-48BE-B48A-EF365650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6383" r="66667" b="12554"/>
          <a:stretch/>
        </p:blipFill>
        <p:spPr bwMode="auto">
          <a:xfrm>
            <a:off x="4835140" y="2488906"/>
            <a:ext cx="2447925" cy="24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4D37-EB22-4AAE-85BC-8848478F5C2F}"/>
              </a:ext>
            </a:extLst>
          </p:cNvPr>
          <p:cNvSpPr txBox="1"/>
          <p:nvPr/>
        </p:nvSpPr>
        <p:spPr>
          <a:xfrm>
            <a:off x="4597804" y="5387934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고양이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강아지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BDD2AD-A2DB-479F-933C-A3886A7EED02}"/>
              </a:ext>
            </a:extLst>
          </p:cNvPr>
          <p:cNvCxnSpPr/>
          <p:nvPr/>
        </p:nvCxnSpPr>
        <p:spPr>
          <a:xfrm flipH="1">
            <a:off x="7724775" y="3684473"/>
            <a:ext cx="21621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187119-87D5-4731-8731-69B4E60E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2923923"/>
            <a:ext cx="1345127" cy="1345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924D4-C0DD-4AD3-BC14-6857C087AEF7}"/>
              </a:ext>
            </a:extLst>
          </p:cNvPr>
          <p:cNvSpPr txBox="1"/>
          <p:nvPr/>
        </p:nvSpPr>
        <p:spPr>
          <a:xfrm>
            <a:off x="10320829" y="44963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딥러닝</a:t>
            </a:r>
            <a:r>
              <a:rPr lang="ko-KR" altLang="en-US" sz="1600" b="1" dirty="0"/>
              <a:t>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60140-5626-4ACE-B1A0-25995259D5E9}"/>
              </a:ext>
            </a:extLst>
          </p:cNvPr>
          <p:cNvSpPr/>
          <p:nvPr/>
        </p:nvSpPr>
        <p:spPr>
          <a:xfrm>
            <a:off x="4831580" y="3031080"/>
            <a:ext cx="1027171" cy="1033080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0BD30FC-A043-4B86-AFAF-4097E30DC8C0}"/>
              </a:ext>
            </a:extLst>
          </p:cNvPr>
          <p:cNvSpPr/>
          <p:nvPr/>
        </p:nvSpPr>
        <p:spPr>
          <a:xfrm>
            <a:off x="4412480" y="3339722"/>
            <a:ext cx="285750" cy="415795"/>
          </a:xfrm>
          <a:prstGeom prst="rightArrow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0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1C911045-22D4-4F26-A7FF-2554D94F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1404170" y="2122261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226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Picture 6" descr="deep learning weightsì ëí ì´ë¯¸ì§ ê²ìê²°ê³¼">
            <a:extLst>
              <a:ext uri="{FF2B5EF4-FFF2-40B4-BE49-F238E27FC236}">
                <a16:creationId xmlns:a16="http://schemas.microsoft.com/office/drawing/2014/main" id="{1C911045-22D4-4F26-A7FF-2554D94F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4123" r="1595" b="16121"/>
          <a:stretch/>
        </p:blipFill>
        <p:spPr bwMode="auto">
          <a:xfrm>
            <a:off x="1404170" y="2122261"/>
            <a:ext cx="9309865" cy="31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7A6EE5-09E7-406C-A0A3-FFB091120B0C}"/>
                  </a:ext>
                </a:extLst>
              </p:cNvPr>
              <p:cNvSpPr txBox="1"/>
              <p:nvPr/>
            </p:nvSpPr>
            <p:spPr>
              <a:xfrm>
                <a:off x="3442356" y="5573027"/>
                <a:ext cx="5525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4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rgbClr val="00B0F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sz="24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ko-KR" alt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7A6EE5-09E7-406C-A0A3-FFB09112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56" y="5573027"/>
                <a:ext cx="5525102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69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F017282A-781C-47F0-96BE-433D0E46C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9398" r="66667" b="15642"/>
          <a:stretch/>
        </p:blipFill>
        <p:spPr bwMode="auto">
          <a:xfrm>
            <a:off x="1310890" y="2594399"/>
            <a:ext cx="2447925" cy="22728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614BA770-17A0-4F73-B94D-9FD0E8305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3263779"/>
                  </p:ext>
                </p:extLst>
              </p:nvPr>
            </p:nvGraphicFramePr>
            <p:xfrm>
              <a:off x="4900227" y="324029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614BA770-17A0-4F73-B94D-9FD0E8305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3263779"/>
                  </p:ext>
                </p:extLst>
              </p:nvPr>
            </p:nvGraphicFramePr>
            <p:xfrm>
              <a:off x="4900227" y="324029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1613" r="-203125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1613" r="-106349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613" r="-4688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101613" r="-203125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101613" r="-106349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01613" r="-4688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201613" r="-20312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201613" r="-10634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201613" r="-4688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A9BC155B-C4DC-47C5-9A31-CF33F8A61F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552994"/>
                  </p:ext>
                </p:extLst>
              </p:nvPr>
            </p:nvGraphicFramePr>
            <p:xfrm>
              <a:off x="1306967" y="258677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A9BC155B-C4DC-47C5-9A31-CF33F8A61F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552994"/>
                  </p:ext>
                </p:extLst>
              </p:nvPr>
            </p:nvGraphicFramePr>
            <p:xfrm>
              <a:off x="1306967" y="258677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63" t="-1613" r="-201563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75" t="-1613" r="-10476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613" r="-3125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63" t="-101613" r="-20156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75" t="-101613" r="-10476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01613" r="-3125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63" t="-201613" r="-20156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75" t="-201613" r="-10476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01613" r="-312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14EE61-B31A-4ABA-ACF6-53E4DB5224F1}"/>
                  </a:ext>
                </a:extLst>
              </p:cNvPr>
              <p:cNvSpPr txBox="1"/>
              <p:nvPr/>
            </p:nvSpPr>
            <p:spPr>
              <a:xfrm>
                <a:off x="6253662" y="3333214"/>
                <a:ext cx="58162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</m:oMath>
                </a14:m>
                <a:endParaRPr lang="en-US" altLang="ko-KR" sz="2400" b="1" dirty="0">
                  <a:solidFill>
                    <a:schemeClr val="tx1"/>
                  </a:solidFill>
                </a:endParaRPr>
              </a:p>
              <a:p>
                <a:endParaRPr lang="en-US" altLang="ko-KR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14EE61-B31A-4ABA-ACF6-53E4DB52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62" y="3333214"/>
                <a:ext cx="5816272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1A89EE8-F2B6-41AE-97C7-27ECEC80D2AC}"/>
                  </a:ext>
                </a:extLst>
              </p:cNvPr>
              <p:cNvSpPr/>
              <p:nvPr/>
            </p:nvSpPr>
            <p:spPr>
              <a:xfrm>
                <a:off x="6207896" y="3843494"/>
                <a:ext cx="946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1A89EE8-F2B6-41AE-97C7-27ECEC80D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896" y="3843494"/>
                <a:ext cx="94654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68A807-291D-4986-8900-E39C8C1A2864}"/>
              </a:ext>
            </a:extLst>
          </p:cNvPr>
          <p:cNvCxnSpPr>
            <a:cxnSpLocks/>
          </p:cNvCxnSpPr>
          <p:nvPr/>
        </p:nvCxnSpPr>
        <p:spPr>
          <a:xfrm>
            <a:off x="2465843" y="2594399"/>
            <a:ext cx="3593260" cy="645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4B328-46F7-419E-A1EF-EECB790B6520}"/>
              </a:ext>
            </a:extLst>
          </p:cNvPr>
          <p:cNvCxnSpPr>
            <a:cxnSpLocks/>
          </p:cNvCxnSpPr>
          <p:nvPr/>
        </p:nvCxnSpPr>
        <p:spPr>
          <a:xfrm>
            <a:off x="1306967" y="3748713"/>
            <a:ext cx="3590314" cy="619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B56AB8-2ED8-4390-97A5-10A12E16B02D}"/>
              </a:ext>
            </a:extLst>
          </p:cNvPr>
          <p:cNvSpPr txBox="1"/>
          <p:nvPr/>
        </p:nvSpPr>
        <p:spPr>
          <a:xfrm>
            <a:off x="4803650" y="4402233"/>
            <a:ext cx="145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</a:t>
            </a:r>
            <a:r>
              <a:rPr lang="en-US" altLang="ko-KR" b="1" dirty="0"/>
              <a:t>(Filter)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4727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Image comparing classification segmentation and object detection">
            <a:extLst>
              <a:ext uri="{FF2B5EF4-FFF2-40B4-BE49-F238E27FC236}">
                <a16:creationId xmlns:a16="http://schemas.microsoft.com/office/drawing/2014/main" id="{F017282A-781C-47F0-96BE-433D0E46C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19398" r="66667" b="15642"/>
          <a:stretch/>
        </p:blipFill>
        <p:spPr bwMode="auto">
          <a:xfrm>
            <a:off x="1310890" y="2594399"/>
            <a:ext cx="2447925" cy="22728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614BA770-17A0-4F73-B94D-9FD0E83051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00227" y="324029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614BA770-17A0-4F73-B94D-9FD0E83051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00227" y="324029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1613" r="-203125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1613" r="-106349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613" r="-4688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101613" r="-203125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101613" r="-106349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01613" r="-4688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201613" r="-20312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201613" r="-10634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201613" r="-4688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A9BC155B-C4DC-47C5-9A31-CF33F8A61F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470845"/>
                  </p:ext>
                </p:extLst>
              </p:nvPr>
            </p:nvGraphicFramePr>
            <p:xfrm>
              <a:off x="1731837" y="258677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A9BC155B-C4DC-47C5-9A31-CF33F8A61F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470845"/>
                  </p:ext>
                </p:extLst>
              </p:nvPr>
            </p:nvGraphicFramePr>
            <p:xfrm>
              <a:off x="1731837" y="258677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63" t="-1613" r="-201563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75" t="-1613" r="-10476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613" r="-3125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63" t="-101613" r="-20156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75" t="-101613" r="-10476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01613" r="-3125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63" t="-201613" r="-20156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75" t="-201613" r="-10476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01613" r="-312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14EE61-B31A-4ABA-ACF6-53E4DB5224F1}"/>
                  </a:ext>
                </a:extLst>
              </p:cNvPr>
              <p:cNvSpPr txBox="1"/>
              <p:nvPr/>
            </p:nvSpPr>
            <p:spPr>
              <a:xfrm>
                <a:off x="6253662" y="3333214"/>
                <a:ext cx="555658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</m:oMath>
                </a14:m>
                <a:endParaRPr lang="en-US" altLang="ko-KR" sz="2400" b="1" dirty="0">
                  <a:solidFill>
                    <a:schemeClr val="tx1"/>
                  </a:solidFill>
                </a:endParaRPr>
              </a:p>
              <a:p>
                <a:endParaRPr lang="en-US" altLang="ko-KR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14EE61-B31A-4ABA-ACF6-53E4DB52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62" y="3333214"/>
                <a:ext cx="5556586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1A89EE8-F2B6-41AE-97C7-27ECEC80D2AC}"/>
                  </a:ext>
                </a:extLst>
              </p:cNvPr>
              <p:cNvSpPr/>
              <p:nvPr/>
            </p:nvSpPr>
            <p:spPr>
              <a:xfrm>
                <a:off x="6207896" y="3843494"/>
                <a:ext cx="946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1A89EE8-F2B6-41AE-97C7-27ECEC80D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896" y="3843494"/>
                <a:ext cx="94654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68A807-291D-4986-8900-E39C8C1A2864}"/>
              </a:ext>
            </a:extLst>
          </p:cNvPr>
          <p:cNvCxnSpPr>
            <a:cxnSpLocks/>
          </p:cNvCxnSpPr>
          <p:nvPr/>
        </p:nvCxnSpPr>
        <p:spPr>
          <a:xfrm>
            <a:off x="2890713" y="2586779"/>
            <a:ext cx="3168390" cy="6535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4B328-46F7-419E-A1EF-EECB790B6520}"/>
              </a:ext>
            </a:extLst>
          </p:cNvPr>
          <p:cNvCxnSpPr>
            <a:cxnSpLocks/>
          </p:cNvCxnSpPr>
          <p:nvPr/>
        </p:nvCxnSpPr>
        <p:spPr>
          <a:xfrm>
            <a:off x="1731837" y="3714953"/>
            <a:ext cx="3165444" cy="6535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B56AB8-2ED8-4390-97A5-10A12E16B02D}"/>
              </a:ext>
            </a:extLst>
          </p:cNvPr>
          <p:cNvSpPr txBox="1"/>
          <p:nvPr/>
        </p:nvSpPr>
        <p:spPr>
          <a:xfrm>
            <a:off x="4803650" y="4402233"/>
            <a:ext cx="145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</a:t>
            </a:r>
            <a:r>
              <a:rPr lang="en-US" altLang="ko-KR" b="1" dirty="0"/>
              <a:t>(Filter)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32112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97022-6BC8-496E-A1F2-D8D370B622B9}"/>
              </a:ext>
            </a:extLst>
          </p:cNvPr>
          <p:cNvSpPr txBox="1"/>
          <p:nvPr/>
        </p:nvSpPr>
        <p:spPr>
          <a:xfrm>
            <a:off x="366794" y="432512"/>
            <a:ext cx="13117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CNN (Convolutional Neural Network)</a:t>
            </a:r>
            <a:endParaRPr lang="ko-KR" altLang="en-US" sz="4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01FFB-52B2-41A8-B9BB-1177B881FD8F}"/>
              </a:ext>
            </a:extLst>
          </p:cNvPr>
          <p:cNvCxnSpPr>
            <a:cxnSpLocks/>
          </p:cNvCxnSpPr>
          <p:nvPr/>
        </p:nvCxnSpPr>
        <p:spPr>
          <a:xfrm>
            <a:off x="404261" y="1284973"/>
            <a:ext cx="1130968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01EA7-BC2A-4506-9246-2898BF6E88EA}"/>
              </a:ext>
            </a:extLst>
          </p:cNvPr>
          <p:cNvSpPr/>
          <p:nvPr/>
        </p:nvSpPr>
        <p:spPr>
          <a:xfrm>
            <a:off x="0" y="6323798"/>
            <a:ext cx="12192000" cy="53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8A43A-D8EC-4966-AC5E-6A7526DE54E5}"/>
              </a:ext>
            </a:extLst>
          </p:cNvPr>
          <p:cNvSpPr txBox="1"/>
          <p:nvPr/>
        </p:nvSpPr>
        <p:spPr>
          <a:xfrm>
            <a:off x="6833937" y="6360066"/>
            <a:ext cx="53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 Yonsei University Big Data YBIGTA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2A8A3A-62F5-45D0-8AC5-00321D12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r="44373"/>
          <a:stretch/>
        </p:blipFill>
        <p:spPr>
          <a:xfrm>
            <a:off x="2598962" y="1927508"/>
            <a:ext cx="2444093" cy="3709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FF72B961-906F-4D13-BC0F-4CB2181FAB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869825"/>
                  </p:ext>
                </p:extLst>
              </p:nvPr>
            </p:nvGraphicFramePr>
            <p:xfrm>
              <a:off x="6148050" y="279481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1" i="1" smtClean="0">
                                    <a:solidFill>
                                      <a:srgbClr val="BB3E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BB3E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FF72B961-906F-4D13-BC0F-4CB2181FAB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869825"/>
                  </p:ext>
                </p:extLst>
              </p:nvPr>
            </p:nvGraphicFramePr>
            <p:xfrm>
              <a:off x="6148050" y="2794819"/>
              <a:ext cx="1158876" cy="11281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6292">
                      <a:extLst>
                        <a:ext uri="{9D8B030D-6E8A-4147-A177-3AD203B41FA5}">
                          <a16:colId xmlns:a16="http://schemas.microsoft.com/office/drawing/2014/main" val="1988530716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471639692"/>
                        </a:ext>
                      </a:extLst>
                    </a:gridCol>
                    <a:gridCol w="386292">
                      <a:extLst>
                        <a:ext uri="{9D8B030D-6E8A-4147-A177-3AD203B41FA5}">
                          <a16:colId xmlns:a16="http://schemas.microsoft.com/office/drawing/2014/main" val="2110086285"/>
                        </a:ext>
                      </a:extLst>
                    </a:gridCol>
                  </a:tblGrid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1613" r="-201563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1613" r="-104762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613" r="-3125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10895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101613" r="-20156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101613" r="-104762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101613" r="-3125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13476"/>
                      </a:ext>
                    </a:extLst>
                  </a:tr>
                  <a:tr h="3760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63" t="-201613" r="-20156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75" t="-201613" r="-10476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201613" r="-312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8156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0773FB-D165-4833-9C8C-9A33B89D3A82}"/>
              </a:ext>
            </a:extLst>
          </p:cNvPr>
          <p:cNvSpPr txBox="1"/>
          <p:nvPr/>
        </p:nvSpPr>
        <p:spPr>
          <a:xfrm>
            <a:off x="6037395" y="4042459"/>
            <a:ext cx="145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</a:t>
            </a:r>
            <a:r>
              <a:rPr lang="en-US" altLang="ko-KR" b="1" dirty="0"/>
              <a:t>(Filter)</a:t>
            </a:r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245CE7B-9996-4748-AF47-3D6336B77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14" t="19632" r="28977" b="66174"/>
          <a:stretch/>
        </p:blipFill>
        <p:spPr>
          <a:xfrm>
            <a:off x="8501520" y="3129604"/>
            <a:ext cx="517237" cy="526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49FCF-A15A-4116-9EDC-6ED2EC718840}"/>
              </a:ext>
            </a:extLst>
          </p:cNvPr>
          <p:cNvSpPr txBox="1"/>
          <p:nvPr/>
        </p:nvSpPr>
        <p:spPr>
          <a:xfrm>
            <a:off x="5363138" y="3258912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9C4D5A-C766-4C9B-A07C-92842C8C25E5}"/>
              </a:ext>
            </a:extLst>
          </p:cNvPr>
          <p:cNvSpPr txBox="1"/>
          <p:nvPr/>
        </p:nvSpPr>
        <p:spPr>
          <a:xfrm>
            <a:off x="7743666" y="312960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=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1089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2393</Words>
  <Application>Microsoft Office PowerPoint</Application>
  <PresentationFormat>와이드스크린</PresentationFormat>
  <Paragraphs>590</Paragraphs>
  <Slides>147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147</vt:i4>
      </vt:variant>
    </vt:vector>
  </HeadingPairs>
  <TitlesOfParts>
    <vt:vector size="151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최동민</dc:creator>
  <cp:lastModifiedBy>CDM</cp:lastModifiedBy>
  <cp:revision>577</cp:revision>
  <dcterms:created xsi:type="dcterms:W3CDTF">2018-07-22T13:49:36Z</dcterms:created>
  <dcterms:modified xsi:type="dcterms:W3CDTF">2019-02-14T07:22:21Z</dcterms:modified>
</cp:coreProperties>
</file>